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7"/>
  </p:notesMasterIdLst>
  <p:sldIdLst>
    <p:sldId id="256" r:id="rId3"/>
    <p:sldId id="925" r:id="rId4"/>
    <p:sldId id="926" r:id="rId5"/>
    <p:sldId id="927" r:id="rId6"/>
    <p:sldId id="958" r:id="rId7"/>
    <p:sldId id="1002" r:id="rId8"/>
    <p:sldId id="1003" r:id="rId9"/>
    <p:sldId id="1005" r:id="rId10"/>
    <p:sldId id="1044" r:id="rId11"/>
    <p:sldId id="1046" r:id="rId12"/>
    <p:sldId id="1073" r:id="rId13"/>
    <p:sldId id="1045" r:id="rId14"/>
    <p:sldId id="1070" r:id="rId15"/>
    <p:sldId id="1075" r:id="rId16"/>
    <p:sldId id="1071" r:id="rId17"/>
    <p:sldId id="1047" r:id="rId18"/>
    <p:sldId id="1054" r:id="rId19"/>
    <p:sldId id="1059" r:id="rId20"/>
    <p:sldId id="1028" r:id="rId21"/>
    <p:sldId id="1064" r:id="rId22"/>
    <p:sldId id="1058" r:id="rId23"/>
    <p:sldId id="1056" r:id="rId24"/>
    <p:sldId id="1060" r:id="rId25"/>
    <p:sldId id="1037" r:id="rId26"/>
    <p:sldId id="1061" r:id="rId27"/>
    <p:sldId id="1009" r:id="rId28"/>
    <p:sldId id="1025" r:id="rId29"/>
    <p:sldId id="1076" r:id="rId30"/>
    <p:sldId id="1026" r:id="rId31"/>
    <p:sldId id="1057" r:id="rId32"/>
    <p:sldId id="1050" r:id="rId33"/>
    <p:sldId id="1051" r:id="rId34"/>
    <p:sldId id="1052" r:id="rId35"/>
    <p:sldId id="1077" r:id="rId36"/>
    <p:sldId id="1080" r:id="rId37"/>
    <p:sldId id="980" r:id="rId38"/>
    <p:sldId id="1069" r:id="rId39"/>
    <p:sldId id="700" r:id="rId40"/>
    <p:sldId id="701" r:id="rId41"/>
    <p:sldId id="1081" r:id="rId42"/>
    <p:sldId id="1094" r:id="rId43"/>
    <p:sldId id="1096" r:id="rId44"/>
    <p:sldId id="1097" r:id="rId45"/>
    <p:sldId id="1098" r:id="rId46"/>
    <p:sldId id="1099" r:id="rId47"/>
    <p:sldId id="1100" r:id="rId48"/>
    <p:sldId id="1078" r:id="rId49"/>
    <p:sldId id="1053" r:id="rId50"/>
    <p:sldId id="1072" r:id="rId51"/>
    <p:sldId id="258" r:id="rId52"/>
    <p:sldId id="1079" r:id="rId53"/>
    <p:sldId id="952" r:id="rId54"/>
    <p:sldId id="1082" r:id="rId55"/>
    <p:sldId id="880" r:id="rId56"/>
    <p:sldId id="1085" r:id="rId57"/>
    <p:sldId id="1101" r:id="rId58"/>
    <p:sldId id="1090" r:id="rId59"/>
    <p:sldId id="1087" r:id="rId60"/>
    <p:sldId id="1091" r:id="rId61"/>
    <p:sldId id="1092" r:id="rId62"/>
    <p:sldId id="1093" r:id="rId63"/>
    <p:sldId id="1088" r:id="rId64"/>
    <p:sldId id="419" r:id="rId65"/>
    <p:sldId id="7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" userDrawn="1">
          <p15:clr>
            <a:srgbClr val="A4A3A4"/>
          </p15:clr>
        </p15:guide>
        <p15:guide id="2" pos="75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7"/>
    <p:restoredTop sz="81162"/>
  </p:normalViewPr>
  <p:slideViewPr>
    <p:cSldViewPr snapToGrid="0" showGuides="1">
      <p:cViewPr varScale="1">
        <p:scale>
          <a:sx n="169" d="100"/>
          <a:sy n="169" d="100"/>
        </p:scale>
        <p:origin x="680" y="184"/>
      </p:cViewPr>
      <p:guideLst>
        <p:guide orient="horz" pos="120"/>
        <p:guide pos="75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B955A-C8B1-9E48-B6ED-11148954A0A7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9AFC1-AE74-F640-9FC8-C21EDB4A8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7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= Major carbon flux components between the atmosphere and biosphere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4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C9A4D-5FD1-3EB2-8101-A27E10ECC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6B9E1-3DA7-9684-7717-50143E1BC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6A171-2851-18C4-779F-8CE2CF1F3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Regardless of acquisition strategy,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must allocate carbon belowground to acquire nitrogen,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implying an inherent carbon cost associated with acquiring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8AAC9-261F-6E3A-0BCB-9E93E1472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5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F26C-24FB-D36D-87D5-B2CB38AEA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4C832-5263-1C98-B35E-60A72C8B2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D7A72-0915-3F27-D3B9-EC79E1D5F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Regardless of acquisition strategy,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must allocate carbon belowground to acquire nitrogen,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implying an inherent carbon cost associated with acquiring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F5C1-710D-9E7C-5EE5-5E875FFDA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ACFAD-3FED-098F-71AC-07D07ECF5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1747F-8FA2-13DF-65F4-E32CA13F8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63F6F-CCF4-C3C3-11C7-E308F84F7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Regardless of acquisition strategy,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must allocate carbon belowground to acquire nitrogen,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implying an inherent carbon cost associated with acquiring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1B72D-B9B8-DCCE-B141-DC533ACDD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92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93A34-0C1F-6062-49F9-61D004D2E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E4813-2665-4B30-31FC-FA9113660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E7F90-D022-362A-10F6-3C6687BFC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Regardless of acquisition strategy,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must allocate carbon belowground to acquire nitrogen,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implying an inherent carbon cost associated with acquiring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B54D8-6C58-9FBD-2036-4392CD497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0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D33C2-4661-9DEB-973D-2EA0FD2F3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8D01C-7913-E411-DEB5-1F2E12D28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07B4F-EE08-ABD3-BCBB-ACAC40168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Regardless of acquisition strategy,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must allocate carbon belowground to acquire nitrogen,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implying an inherent carbon cost associated with acquiring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584C-8FBE-7E20-E3EC-B8967BDC8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2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00754-1C99-1429-0030-CA19024F9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DB9F4E-94AC-2CD2-E05C-C27FF5410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83F71-7E1B-277B-979F-B5B460D83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2563-5B6E-CDD0-8BCA-0A010928C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5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6CD65-6A2E-C771-1780-8701A3FF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8468D-B21C-E2CD-052E-9A8C36E54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8EEAC-B88A-414E-344F-28A9B6308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2D396-40B0-122B-1C84-3A01360FB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02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C62E-2DE5-DD9B-F8BF-DB751D442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C16B0-80E9-DB32-58A4-590ECE900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D94C9-EB41-849F-DDA3-A6DC788D1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5FC20-9591-FB02-EFB4-0D058B5AB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38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ED61A-3749-16FF-B0C9-974B4DEB8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E52D1-4C0D-331D-979D-F2E5D91D7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025C47-982C-3EDD-6944-6B63C4ED8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11B8C-C7B0-84D2-4525-FE98E5214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9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48C3-442C-7295-596A-6B0E33688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31563-3204-FB73-DC96-ACF03CDD7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2A8B0-4469-ED14-6D16-60E398550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462B-A62F-9A4C-CC20-B916A9D5C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0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"Land in” component is driven by photosynthesis, suggesting that photosynthesis is the largest carbon flux between the atmosphere and biosphere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0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8990F-5182-64C3-8A2E-4898A2DE7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358E0-DEEC-2297-C1C2-D95F471BE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9C977-1429-1665-6E7A-5FA5C70CB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9C0B4-DB81-88E5-72FC-4682B540C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7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C45A-990F-FEDC-A109-9758D6D8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893B4-7CEA-EE2A-7A17-D4B3897B1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0351F3-E608-EA7C-6D95-0B00210BB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Larger increase in whole plant nitrogen biomass than belowground carbon biomass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09ED6-A17F-8AEB-347C-DA24AF3B2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76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E877D-29F9-B44B-9E1E-F83200E9AF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AE877D-29F9-B44B-9E1E-F83200E9AF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this is that nitrogen availability has been shown to limit net primary productivity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610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this response might be at least partly driven by positive relationships between soil nitrogen availability, leaf nitrogen content, and photosynthetic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392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Under elevated CO2, some have hypothesized that increased demand to build and maintain photosynthetic enzymes </a:t>
            </a:r>
          </a:p>
          <a:p>
            <a:r>
              <a:rPr lang="en-US" dirty="0"/>
              <a:t>- might increase plant nitrogen uptake rates that should eventually deplete plant-available soil N pools as nitrogen becomes stored in longer living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026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intercellular CO2 concentrations increase, leaves become saturated with CO2 substrate.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Thus, net photosynthesis rates begin to become limited by electron transport for RuBP regeneration, which is a function of light availability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17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result…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75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Optimality theory predicts that plants should optimally allocate nitrogen to Rubisco to maximize nitrogen allocation to other structures and functions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 photosynthesis rates are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equally limited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Rubisco- and RuBP-limited photosynthesis rates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350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- We expect these same optimal resource investments to occur under elevated CO2, but notice that the curve looks a bit different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The reduced initial slope, indicative of the maximum rate of Rubisco carboxylation, extends the portion of the curve that is limited by Rubisco carboxylation and CO2, </a:t>
            </a: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increasing the photosynthesis rate and the intercellular CO2 threshold where Rubisco limited photosynthesis equals RuBP limited photosynthesis</a:t>
            </a:r>
            <a:endParaRPr lang="en-US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These patterns should result in plants grown under elevated CO2 having greater net photosynthesis rates and reduced photosynthetic capacity, </a:t>
            </a:r>
          </a:p>
          <a:p>
            <a:r>
              <a:rPr lang="en-US" dirty="0"/>
              <a:t>- perhaps as a function of reduced leaf nitrogen allocation to photosynthetic tissue and increased nitrogen use efficiency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there are two primary hypotheses of note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112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Elevated CO2 reduced leaf biochemical process rates</a:t>
            </a:r>
          </a:p>
          <a:p>
            <a:r>
              <a:rPr lang="en-US" dirty="0"/>
              <a:t>- Soil nitrogen fertilization generally increased leaf biochemical process rates, but the slope of this relationship was similar between both CO2 treatments</a:t>
            </a:r>
          </a:p>
          <a:p>
            <a:r>
              <a:rPr lang="en-US" dirty="0"/>
              <a:t>- 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photosynthetic capacity, 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also independent of inoculation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Despite reductions in photosynthetic capacity and leaf nitrogen allocation at the leaf level, </a:t>
            </a:r>
          </a:p>
          <a:p>
            <a:r>
              <a:rPr lang="en-US" dirty="0"/>
              <a:t>- whole plant growth was greater under elevated CO2</a:t>
            </a:r>
          </a:p>
          <a:p>
            <a:endParaRPr lang="en-US" dirty="0"/>
          </a:p>
          <a:p>
            <a:r>
              <a:rPr lang="en-US" dirty="0"/>
              <a:t>- Increasing fertilization increased total biomass, an effect that was stronger under elevated CO2 than ambient CO2</a:t>
            </a:r>
          </a:p>
          <a:p>
            <a:r>
              <a:rPr lang="en-US" dirty="0"/>
              <a:t>- This result suggests that nitrogen availability plays an important role in regulating whole plant responses to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total biomass,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450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However, inoculated plants did tend to have greater total biomass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response that was likely driven by high investment in nitrogen fixation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18609-9148-ED42-B490-262A6B6C8C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66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= year</a:t>
            </a:r>
          </a:p>
          <a:p>
            <a:r>
              <a:rPr lang="en-US" dirty="0"/>
              <a:t>y-axis = land carbon flux</a:t>
            </a:r>
          </a:p>
          <a:p>
            <a:endParaRPr lang="en-US" dirty="0"/>
          </a:p>
          <a:p>
            <a:r>
              <a:rPr lang="en-US" dirty="0"/>
              <a:t>Fluxes</a:t>
            </a:r>
          </a:p>
          <a:p>
            <a:endParaRPr lang="en-US" dirty="0"/>
          </a:p>
          <a:p>
            <a:r>
              <a:rPr lang="en-US" dirty="0"/>
              <a:t>Agreement between model simulations are likely because these models were parameterized using historical climate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6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5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possible explanations to explain this phenomenon</a:t>
            </a:r>
          </a:p>
          <a:p>
            <a:endParaRPr lang="en-US" dirty="0"/>
          </a:p>
          <a:p>
            <a:r>
              <a:rPr lang="en-US" dirty="0"/>
              <a:t>One thought is that this divergence is driven by the lack of the nitrogen cycle in terrestrial biosphere models, </a:t>
            </a:r>
          </a:p>
          <a:p>
            <a:endParaRPr lang="en-US" dirty="0"/>
          </a:p>
          <a:p>
            <a:r>
              <a:rPr lang="en-US" dirty="0"/>
              <a:t>but this could also be driven by uncertainty in the response of photosynthetic acclimation responses to novel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82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0BC1F-D005-E846-AC9F-D0BA5CE6F7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2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3C16-8C00-AF9B-93C1-066DA236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93FF4-E27A-1D99-C0EF-C13977947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A46CE-BA4C-AD1F-7FF6-F2F01DB64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CN models more accurately quantify carbon sink trends compared to models that only include the C cycle, the variability in simulated C sink trends across CN-models suggests that we need to better understand mechanisms that drive the processes that link C-N cycles to consistently model these processes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D2D2A-8BD7-6B84-0E5D-55D9B8981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0BC1F-D005-E846-AC9F-D0BA5CE6F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32D49-82F9-DB83-D74F-564C74E4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5A1AC-7822-CAB7-AB8A-946CCC9CD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5F541-15EF-A282-F2E1-364216EF5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0689-62D6-69F7-C1E9-7D2348ED1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21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90AC8-CC2E-7B41-4E41-1170D3955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221B6-6BA6-BC6B-E4DF-B1BD945FB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889EC-58BA-B799-DCC3-96176190E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E2A73-A813-85B9-CB99-F0AD0CC47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C186-CB5E-30AB-5B44-CB7D930CA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2B774-8A19-8EAA-151B-B04321103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D4AF3-E1D6-F1E0-6513-61B3105E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D55C-4185-46E0-9142-46ABD5F77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72BA-1367-3BBD-8B44-AB293028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A1D8-FE2A-6972-69C7-B3C435E3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241AD-DC4F-0B64-8592-0A30EB580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0F5EC-9A0D-97BC-4B1A-1284BC6B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05889-D622-0526-B651-81DAB48A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8ADE6-77D3-E72B-3CFF-6647B42E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0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AFEEB-69E2-9186-FCC1-3539FD654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F729F-9388-3B42-DF7C-A9A10B615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58053-FA81-C9D7-2FCF-3AC188EDE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77E08-E3AF-B81D-A9C9-245A0F2DF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B2D6A-2280-13DB-7D9F-FFC11A68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67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75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75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17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4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16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3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9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8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15EB-7C66-9575-2A47-432DE2A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CEBF-23E8-A43B-1EBD-1B01F046A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54222-4E35-9E5B-88DA-C29A5A47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C1484-FBDE-6E94-A9F2-760E27C0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65396-8998-0E7C-75AC-F338C7E9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551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6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A98B-C8B4-E46C-3FB8-2723CF34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13219-8440-0326-EB9C-E2CF4897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F6FF2-1B50-4B47-A455-850FC75A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BEFBB-3251-731E-5D62-6006CF695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7687E-6D6F-55E9-3A31-19ADFD53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8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A99B-B24E-40B3-C8D0-DCC65C86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220C4-7357-97F0-95E4-B75D401CB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51126-18A6-04E4-C244-DFB88B2A2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ADF48-3F71-0DEA-A382-8953D8B8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A18DC-BCAE-EB79-F6E9-F2F0FCE2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5A527-B050-7C16-D2C3-371AA42D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32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AA40-14D1-258F-1063-4A964CFE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D822B-C980-4490-C24B-CD637845F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AE6BD-4141-EA2E-2A08-CB03952CB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1BC23-55BF-82EC-CDB9-65FB3B0A1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0331B-650D-1FD9-6127-3690CC3CD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64441B-FF56-A58E-A666-75EFD88C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A083D-0674-DC0A-F612-DF849BF4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84C75-C494-2B7A-0CAC-9279256D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6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4D01-0DAA-8E2C-3D74-08321D98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106EA-5ACD-9A84-C5CF-6FB6CBBF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BC2AE-5F4E-A19D-018B-5452F321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C2FB-307F-6243-53F3-15CA26B9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3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F7E13-4F86-1CEA-EA41-DF9C25DF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AE0B3-5A77-829E-5B2C-0C9A8675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1358B-1060-B5DE-A88E-ED978FE1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03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1FCD-3381-7435-0C13-7F5F30D9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006A-C55B-D4AC-8786-B2F3F58FB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50CE2-C141-97AD-4A1F-35CF42932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24B37-57AF-1864-C057-7C166432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2839A-5934-3172-0D53-EE377E2BF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40B02-B9D0-9266-5B79-342D3DB1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46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075B-17F0-1DEF-DF20-A5D5A3C4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AA4F1A-3CE2-2407-19FA-F5B405DD9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1A6A1-6049-CE22-5FAC-0DF1FEA37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B20C5-A34D-05A3-EC2A-5CF833F2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72779-50C6-82F7-6C13-03EF90FF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251ED-1FAA-F487-53CC-6C13E76A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6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DB265-0BF3-9E34-A8BE-6B0714056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07F45-BDA7-8FEF-21B1-C5F6428E3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CFBF6-8FB7-11DB-E73C-3219F2359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DF3C1A-F2D3-C843-A073-070B0B15884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63C46-FEDD-C58A-6C5B-720118E51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58798-80B1-E2E1-D55B-6844280F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63E2BE-D0E3-B94B-A454-850869908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0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28E9-6C83-0C72-1E46-7633E78F5D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Understanding the role of nitrogen availability and acquisition strategy on plant responses to global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F7B1E-3B7E-DE60-BF23-4F1490051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Evan A. Perkowski</a:t>
            </a:r>
          </a:p>
        </p:txBody>
      </p:sp>
    </p:spTree>
    <p:extLst>
      <p:ext uri="{BB962C8B-B14F-4D97-AF65-F5344CB8AC3E}">
        <p14:creationId xmlns:p14="http://schemas.microsoft.com/office/powerpoint/2010/main" val="680780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A0F12-1BA3-77E1-81C2-3042306A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7B30D-3C87-3A59-207E-C307124B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CAF46-F792-7994-90D7-876BCA1EE172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562AC0-35DD-21C8-A61A-59A04A1D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N uptake </a:t>
            </a:r>
            <a:r>
              <a:rPr lang="en-US" sz="3200" dirty="0">
                <a:cs typeface="Arial" panose="020B0604020202020204" pitchFamily="34" charset="0"/>
              </a:rPr>
              <a:t>and </a:t>
            </a:r>
            <a:r>
              <a:rPr lang="en-US" sz="3200" b="1" dirty="0">
                <a:cs typeface="Arial" panose="020B0604020202020204" pitchFamily="34" charset="0"/>
              </a:rPr>
              <a:t>photosynthesis</a:t>
            </a:r>
            <a:r>
              <a:rPr lang="en-US" sz="3200" dirty="0">
                <a:cs typeface="Arial" panose="020B0604020202020204" pitchFamily="34" charset="0"/>
              </a:rPr>
              <a:t> are two processes in terrestrial ecosystems where C and N are coupled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EDF4295C-0BBD-72BD-9292-48DFA74B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42EB4F-D2C6-D538-71A3-094321DC3970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3C2F05-1CAB-4951-896A-5282C42DB0DA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79E3929-CDD2-5120-35B3-FF97D7D6BE41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73A33-C382-183F-B525-C50E5A05AB13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8A2DA8-1402-D601-07FE-F3F382B8E4E9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55143-AAC5-2A5C-A633-C2B63964E932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15B906-DBA9-492C-4CB2-9CCDB2FD71C3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07AB30-FA6F-FD21-51C6-A914A87F45DF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1124BC4-BEB8-2744-42C0-CDFA30A08A4F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AE3A51-20FD-DCCF-9421-0142FFD65D50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E3476B-7D2E-2A02-4449-E572D09EF452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77F1682E-348E-7818-3845-45C5AE568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71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1003-68CC-AFFC-2387-567F4ED0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2F301-1BCE-59A0-FD53-74D965FA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E5C12-45FE-9D5F-BD8B-4AD86041E0D9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E85C50D-02C5-2804-C87F-ADEBCBBA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N uptake </a:t>
            </a:r>
            <a:r>
              <a:rPr lang="en-US" sz="3200" dirty="0">
                <a:cs typeface="Arial" panose="020B0604020202020204" pitchFamily="34" charset="0"/>
              </a:rPr>
              <a:t>and </a:t>
            </a:r>
            <a:r>
              <a:rPr lang="en-US" sz="3200" b="1" dirty="0">
                <a:cs typeface="Arial" panose="020B0604020202020204" pitchFamily="34" charset="0"/>
              </a:rPr>
              <a:t>photosynthesis</a:t>
            </a:r>
            <a:r>
              <a:rPr lang="en-US" sz="3200" dirty="0">
                <a:cs typeface="Arial" panose="020B0604020202020204" pitchFamily="34" charset="0"/>
              </a:rPr>
              <a:t> are two processes in terrestrial ecosystems where C and N are coupled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0068F0EE-555C-6E31-EDB2-550CEFAC6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2D6C10-1015-CB58-1847-68984CEBB512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451A06-0BF1-4D19-F6D9-11416417252B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CCC3462-E7E0-E6DE-AE8D-49218BE861C3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BD0B48-A013-EF5C-2767-0868C2BEE68B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D437CEB-A476-CC76-1EA2-F8E55F7F6859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B1FB8E-0F0F-6A4B-BB6F-C72AFB28A654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66D73E-1F8A-C573-8E4E-8628B8DC8BCB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89832D-0088-DB7D-FEF3-1BBD522649B5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3FEAD0-3C35-4B40-6BAB-D14E1A96D758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CCDDD48-C88E-BC02-06F7-AED940E6EE4D}"/>
              </a:ext>
            </a:extLst>
          </p:cNvPr>
          <p:cNvCxnSpPr>
            <a:cxnSpLocks/>
            <a:stCxn id="31" idx="1"/>
            <a:endCxn id="39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CC82820-2C34-AB2E-BE4D-8969D0CFDEDD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33FF3C-7295-BB55-8F03-6EF85B477719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FF6BAE5-CE9F-B65D-879A-97A754DDAD7E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uptake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9FEFF1-B762-CC33-73D1-94C61203A059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B55E7642-B2A8-D3F3-0A8C-A5BEC206F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A9EAD4-FE7D-A795-6050-4E5AB6F81848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6105334" y="4468421"/>
            <a:ext cx="5818" cy="1161511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39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0262-79F5-0DB0-BA53-A1BEAB17C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5DB28-54F5-DA80-87B1-23057486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366CF-4C80-09D5-3EB1-1D44F1ED9039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5ED647-EB55-76AE-9D33-AA13D2A36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N uptake </a:t>
            </a:r>
            <a:r>
              <a:rPr lang="en-US" sz="3200" dirty="0">
                <a:cs typeface="Arial" panose="020B0604020202020204" pitchFamily="34" charset="0"/>
              </a:rPr>
              <a:t>and </a:t>
            </a:r>
            <a:r>
              <a:rPr lang="en-US" sz="3200" b="1" dirty="0">
                <a:cs typeface="Arial" panose="020B0604020202020204" pitchFamily="34" charset="0"/>
              </a:rPr>
              <a:t>photosynthesis</a:t>
            </a:r>
            <a:r>
              <a:rPr lang="en-US" sz="3200" dirty="0">
                <a:cs typeface="Arial" panose="020B0604020202020204" pitchFamily="34" charset="0"/>
              </a:rPr>
              <a:t> are two processes in terrestrial ecosystems where C and N are coupled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242D833A-B2B5-5862-0535-1953F98B9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8249CF-E4AE-7D7D-3158-A1533952A9CA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D09355-C00E-B579-FC29-5B0867F6BA2C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7E796AE-8E17-1878-3E1E-91EC2AEC6AF7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5DFC17-F125-1552-7B10-2271888D441F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83741-51CE-7BFD-B89F-5D9593AA1157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700A26-F418-C5D2-8824-1CFBD5C14303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9111ED3-353F-8F7B-02F6-584C87A15902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247E2A-C045-D776-14FF-FA2F7778CD35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2B2D79-17A4-9683-F3EC-7672F70E0A68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E8CB205-9781-75C7-C8BB-598D73A0E57B}"/>
              </a:ext>
            </a:extLst>
          </p:cNvPr>
          <p:cNvCxnSpPr>
            <a:cxnSpLocks/>
            <a:stCxn id="31" idx="1"/>
            <a:endCxn id="39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517725E-74DD-5667-404B-DAC87AF0AFC2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F0128AA-DCAF-65A4-0A11-4ED12B51E4D0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64DA4A1-7F37-1D02-81A5-2DC90168D101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uptake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AF6EC-0AA8-C89C-5107-4C5AFF6B0F5A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3E75E0CF-EE83-05E1-E365-3F7ABB1E2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A80638-DDF3-F645-3C8E-4F2125389802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6105334" y="4468421"/>
            <a:ext cx="5818" cy="1161511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A25C41D-617A-6CA7-DFF4-8C0C2C4AA95C}"/>
              </a:ext>
            </a:extLst>
          </p:cNvPr>
          <p:cNvSpPr/>
          <p:nvPr/>
        </p:nvSpPr>
        <p:spPr>
          <a:xfrm>
            <a:off x="5665810" y="4105735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leaf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D74C21-FB5A-E21D-D883-896A088F1C2D}"/>
              </a:ext>
            </a:extLst>
          </p:cNvPr>
          <p:cNvCxnSpPr>
            <a:cxnSpLocks/>
            <a:stCxn id="3" idx="0"/>
            <a:endCxn id="37" idx="2"/>
          </p:cNvCxnSpPr>
          <p:nvPr/>
        </p:nvCxnSpPr>
        <p:spPr>
          <a:xfrm flipH="1" flipV="1">
            <a:off x="6096000" y="3303323"/>
            <a:ext cx="7952" cy="80241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20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17466-2BB4-01D0-FBEC-058DEC29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374B5-9EAB-B804-2D9C-B992DBB4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E89B3-BB6F-5472-2709-56A0EB1B56D6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C5A9D00-8827-F809-6040-970527A4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N uptake </a:t>
            </a:r>
            <a:r>
              <a:rPr lang="en-US" sz="3200" dirty="0">
                <a:cs typeface="Arial" panose="020B0604020202020204" pitchFamily="34" charset="0"/>
              </a:rPr>
              <a:t>and </a:t>
            </a:r>
            <a:r>
              <a:rPr lang="en-US" sz="3200" b="1" dirty="0">
                <a:cs typeface="Arial" panose="020B0604020202020204" pitchFamily="34" charset="0"/>
              </a:rPr>
              <a:t>photosynthesis</a:t>
            </a:r>
            <a:r>
              <a:rPr lang="en-US" sz="3200" dirty="0">
                <a:cs typeface="Arial" panose="020B0604020202020204" pitchFamily="34" charset="0"/>
              </a:rPr>
              <a:t> are two processes in terrestrial ecosystems where C and N are coupled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7E834782-2479-0F02-AE18-E8C1F3022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F00437-3C8E-09A9-805A-F2BB2E6894BE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6249E1-CBF1-486B-8ECD-88044B7F05E3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3578C29-9C2F-FC00-FE88-C279246CF17C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206381-3DCA-53D9-DD94-F98776C5A977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 b="1" dirty="0">
                <a:solidFill>
                  <a:schemeClr val="tx1"/>
                </a:solidFill>
              </a:rPr>
              <a:t>C</a:t>
            </a:r>
            <a:r>
              <a:rPr lang="en-US" sz="1750" b="1" baseline="-25000" dirty="0">
                <a:solidFill>
                  <a:schemeClr val="tx1"/>
                </a:solidFill>
              </a:rPr>
              <a:t>transfer</a:t>
            </a:r>
            <a:endParaRPr lang="en-US" sz="1750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028DCE-E9E4-D7A0-4EAA-BF2C039A5D9A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5FF8CD-4F8E-5028-829C-62D11A21D654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11C120E-87B7-8CD3-7CE4-3118F7227F1C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157E77-C69F-3A45-C46E-152A42143B63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1EE121-1253-6E4F-C021-9982244A8F57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3234883-B7D0-6073-1CD1-43C335E09A31}"/>
              </a:ext>
            </a:extLst>
          </p:cNvPr>
          <p:cNvCxnSpPr>
            <a:cxnSpLocks/>
            <a:stCxn id="31" idx="1"/>
            <a:endCxn id="39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E79530D-EC56-F088-F183-7E4E5CAAF033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403716-E701-EEA5-10C2-79E1006147F8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1D7BAA3-3B72-6731-A2A6-AB3D05E585EF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</a:t>
            </a:r>
            <a:r>
              <a:rPr lang="en-US" b="1" baseline="-25000" dirty="0" err="1">
                <a:solidFill>
                  <a:schemeClr val="tx1"/>
                </a:solidFill>
              </a:rPr>
              <a:t>uptake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95819E-D063-D874-1727-22FBC05F98CB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D8600505-91AD-C462-EC61-1BE2EF51B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33152D-AA37-294E-7B90-FA6D3E3C8542}"/>
              </a:ext>
            </a:extLst>
          </p:cNvPr>
          <p:cNvSpPr txBox="1"/>
          <p:nvPr/>
        </p:nvSpPr>
        <p:spPr>
          <a:xfrm>
            <a:off x="99951" y="3423354"/>
            <a:ext cx="3576707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is the relationship between belowground C allocation and plant N uptake influenced by global change?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47326D-26DB-2208-3DFB-CE6AAE1E4C0B}"/>
              </a:ext>
            </a:extLst>
          </p:cNvPr>
          <p:cNvCxnSpPr>
            <a:cxnSpLocks/>
          </p:cNvCxnSpPr>
          <p:nvPr/>
        </p:nvCxnSpPr>
        <p:spPr>
          <a:xfrm flipH="1" flipV="1">
            <a:off x="6105334" y="4468421"/>
            <a:ext cx="5818" cy="1161511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9B9203-52B7-6552-AA45-ACE649B7BF99}"/>
              </a:ext>
            </a:extLst>
          </p:cNvPr>
          <p:cNvSpPr/>
          <p:nvPr/>
        </p:nvSpPr>
        <p:spPr>
          <a:xfrm>
            <a:off x="5665810" y="4105735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leaf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1B4A69-B8BC-499D-FE3E-F28E98B7C0C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096000" y="3303323"/>
            <a:ext cx="7952" cy="80241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82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F470-8C32-214B-861C-FCC655B9F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10D3D-F750-867E-192A-5DAB32D7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D445E-7B78-BE0D-01FB-3363A2D5FC01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AF548A8-F490-6D18-B91C-A794417E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N uptake </a:t>
            </a:r>
            <a:r>
              <a:rPr lang="en-US" sz="3200" dirty="0">
                <a:cs typeface="Arial" panose="020B0604020202020204" pitchFamily="34" charset="0"/>
              </a:rPr>
              <a:t>and </a:t>
            </a:r>
            <a:r>
              <a:rPr lang="en-US" sz="3200" b="1" dirty="0">
                <a:cs typeface="Arial" panose="020B0604020202020204" pitchFamily="34" charset="0"/>
              </a:rPr>
              <a:t>photosynthesis</a:t>
            </a:r>
            <a:r>
              <a:rPr lang="en-US" sz="3200" dirty="0">
                <a:cs typeface="Arial" panose="020B0604020202020204" pitchFamily="34" charset="0"/>
              </a:rPr>
              <a:t> are two processes in terrestrial ecosystems where C and N are coupled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C35B922D-AE2F-DD7B-3E89-A24906798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C76F00-B5CA-A25B-4BA9-78E5BFA29EBA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9DFE37-D007-FB69-AA54-ECBD669DCF09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AB931A8-D819-F317-6775-842954CE25B8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 b="1" dirty="0">
                <a:solidFill>
                  <a:schemeClr val="tx1"/>
                </a:solidFill>
              </a:rPr>
              <a:t>CO</a:t>
            </a:r>
            <a:r>
              <a:rPr lang="en-US" sz="1750" b="1" baseline="-25000" dirty="0">
                <a:solidFill>
                  <a:schemeClr val="tx1"/>
                </a:solidFill>
              </a:rPr>
              <a:t>2</a:t>
            </a:r>
            <a:endParaRPr lang="en-US" sz="175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1EF94F-45CB-B2F2-7BF9-BA115FD10785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29C3EF-E283-FB7E-41A6-A587ED7DE6CA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50" b="1" dirty="0">
                <a:solidFill>
                  <a:schemeClr val="tx1"/>
                </a:solidFill>
              </a:rPr>
              <a:t>N</a:t>
            </a:r>
            <a:r>
              <a:rPr lang="en-US" sz="1550" b="1" baseline="-25000" dirty="0">
                <a:solidFill>
                  <a:schemeClr val="tx1"/>
                </a:solidFill>
              </a:rPr>
              <a:t>available</a:t>
            </a:r>
            <a:endParaRPr lang="en-US" sz="1550" b="1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15ACB9-3F89-4E24-B8AE-102FD1A1C8BE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EAC077B-AC76-08AC-3C02-0AC9CC3ED483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3D96F5-0DB9-E90C-77DD-3618F42F5995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DBE2CA-EE10-A51E-AE9A-531E277E391D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24C1A994-67E2-009E-C6A1-C27146AE0862}"/>
              </a:ext>
            </a:extLst>
          </p:cNvPr>
          <p:cNvCxnSpPr>
            <a:cxnSpLocks/>
            <a:stCxn id="31" idx="1"/>
            <a:endCxn id="39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46C026-DC6C-F3E5-72B5-706669E755EE}"/>
              </a:ext>
            </a:extLst>
          </p:cNvPr>
          <p:cNvSpPr/>
          <p:nvPr/>
        </p:nvSpPr>
        <p:spPr>
          <a:xfrm>
            <a:off x="5274291" y="2979923"/>
            <a:ext cx="1633111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50" b="1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B2D5FE-3065-7356-D2C1-EA54CCA4D2DD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07CDF0F-64C2-D42F-3125-3AD88AC63D28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</a:t>
            </a:r>
            <a:r>
              <a:rPr lang="en-US" b="1" baseline="-25000" dirty="0" err="1">
                <a:solidFill>
                  <a:schemeClr val="tx1"/>
                </a:solidFill>
              </a:rPr>
              <a:t>uptake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F9D87A-2DB3-2F0E-61C7-861EABD6ED90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479187" cy="996070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8C1A06CB-2EF5-66D9-51FE-C8F2EACC4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DA6B4-F2A1-16E0-86E6-0DF6F373DCA9}"/>
              </a:ext>
            </a:extLst>
          </p:cNvPr>
          <p:cNvSpPr txBox="1"/>
          <p:nvPr/>
        </p:nvSpPr>
        <p:spPr>
          <a:xfrm>
            <a:off x="99951" y="3423354"/>
            <a:ext cx="3576707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is the relationship between belowground C allocation and plant N uptake influenced by global change?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6097-4E02-8EFF-38A6-8AC199B90640}"/>
              </a:ext>
            </a:extLst>
          </p:cNvPr>
          <p:cNvSpPr txBox="1"/>
          <p:nvPr/>
        </p:nvSpPr>
        <p:spPr>
          <a:xfrm>
            <a:off x="8334586" y="3574138"/>
            <a:ext cx="352654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the role of N availability on plant photosynthetic responses to global change?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4929A0-4CE4-7D57-0F38-F99183611D87}"/>
              </a:ext>
            </a:extLst>
          </p:cNvPr>
          <p:cNvCxnSpPr>
            <a:cxnSpLocks/>
          </p:cNvCxnSpPr>
          <p:nvPr/>
        </p:nvCxnSpPr>
        <p:spPr>
          <a:xfrm flipH="1" flipV="1">
            <a:off x="6105334" y="4468421"/>
            <a:ext cx="5818" cy="1161511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300FC5-FD53-0F2A-2ACD-7E691C2215D6}"/>
              </a:ext>
            </a:extLst>
          </p:cNvPr>
          <p:cNvSpPr/>
          <p:nvPr/>
        </p:nvSpPr>
        <p:spPr>
          <a:xfrm>
            <a:off x="5665810" y="4105735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</a:t>
            </a:r>
            <a:r>
              <a:rPr lang="en-US" b="1" baseline="-25000" dirty="0" err="1">
                <a:solidFill>
                  <a:schemeClr val="tx1"/>
                </a:solidFill>
              </a:rPr>
              <a:t>leaf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585C4B-2E6C-BFFB-EAE8-02B61D07420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096000" y="3303323"/>
            <a:ext cx="7952" cy="80241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3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56C4-47C1-739E-D081-A7BEB814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is the relationship between belowground C allocation and plant N uptake influenced by global change?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83EDD-1143-A363-A0E4-639C8C1A4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0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8AC44-C461-B9C3-00BD-8C6230BE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768BF-7C80-074E-8F24-47639BFF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9F78C-4469-433C-1701-1502DD4D2BC0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819591C-89D2-79D8-4566-5CAB1085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Plants </a:t>
            </a:r>
            <a:r>
              <a:rPr lang="en-US" sz="3200" b="1" u="sng" dirty="0">
                <a:cs typeface="Arial" panose="020B0604020202020204" pitchFamily="34" charset="0"/>
              </a:rPr>
              <a:t>must</a:t>
            </a:r>
            <a:r>
              <a:rPr lang="en-US" sz="3200" dirty="0">
                <a:cs typeface="Arial" panose="020B0604020202020204" pitchFamily="34" charset="0"/>
              </a:rPr>
              <a:t> allocate carbon belowground to acquire nutrients, implying that there is an inherent </a:t>
            </a:r>
            <a:r>
              <a:rPr lang="en-US" sz="3200" b="1" dirty="0">
                <a:solidFill>
                  <a:srgbClr val="C00000"/>
                </a:solidFill>
                <a:cs typeface="Arial" panose="020B0604020202020204" pitchFamily="34" charset="0"/>
              </a:rPr>
              <a:t>carbon cost </a:t>
            </a:r>
            <a:r>
              <a:rPr lang="en-US" sz="3200" dirty="0">
                <a:cs typeface="Arial" panose="020B0604020202020204" pitchFamily="34" charset="0"/>
              </a:rPr>
              <a:t>of </a:t>
            </a:r>
            <a:r>
              <a:rPr lang="en-US" sz="3200" b="1" dirty="0">
                <a:solidFill>
                  <a:schemeClr val="accent1"/>
                </a:solidFill>
                <a:cs typeface="Arial" panose="020B0604020202020204" pitchFamily="34" charset="0"/>
              </a:rPr>
              <a:t>acquiring nitrogen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86C84ECA-A7F0-FC0C-3A6C-905405A75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CB73AE-DF9D-65CC-FA2B-43751B41AB9F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B3E0D7-4EEE-F92D-A468-78B8A629D376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65A4CCB-EF28-14A1-397F-904582780DF8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85B6AD-0C45-4BFD-8C70-B90E3113A6DC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 b="1" dirty="0">
                <a:solidFill>
                  <a:schemeClr val="tx1"/>
                </a:solidFill>
              </a:rPr>
              <a:t>C</a:t>
            </a:r>
            <a:r>
              <a:rPr lang="en-US" sz="1750" b="1" baseline="-25000" dirty="0">
                <a:solidFill>
                  <a:schemeClr val="tx1"/>
                </a:solidFill>
              </a:rPr>
              <a:t>transfer</a:t>
            </a:r>
            <a:endParaRPr lang="en-US" sz="1750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7E5315-C83C-B6F3-7E14-18364BE566D3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CD6BBE-B941-2DCF-0FF2-A51653B856E4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D922B1-265D-6868-4A96-C1E3555BE0BD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0D20B9-FCD7-253D-C0AD-EB5CEBECCE56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049A68-B864-066C-AD16-9C4F297C6A33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21864AB-06E3-185F-370C-566B322035B7}"/>
              </a:ext>
            </a:extLst>
          </p:cNvPr>
          <p:cNvCxnSpPr>
            <a:cxnSpLocks/>
            <a:stCxn id="31" idx="1"/>
            <a:endCxn id="39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3E26191-5495-FCF6-107A-7B09CBC0DC93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C9A277-3E1D-AE9F-6BD6-AE570F9877CA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AE6A226-3DCD-53C2-DDD3-4A7F7F8A0BF2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</a:t>
            </a:r>
            <a:r>
              <a:rPr lang="en-US" b="1" baseline="-25000" dirty="0" err="1">
                <a:solidFill>
                  <a:schemeClr val="tx1"/>
                </a:solidFill>
              </a:rPr>
              <a:t>uptake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F13FB9-C6E9-C213-560D-C667D9CCCD42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3F65B6A5-534C-D2BD-058F-C1625C3CB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96D99C-5D12-BEAC-7043-EA74A5901015}"/>
              </a:ext>
            </a:extLst>
          </p:cNvPr>
          <p:cNvCxnSpPr>
            <a:cxnSpLocks/>
          </p:cNvCxnSpPr>
          <p:nvPr/>
        </p:nvCxnSpPr>
        <p:spPr>
          <a:xfrm flipH="1" flipV="1">
            <a:off x="6105334" y="4468421"/>
            <a:ext cx="5818" cy="1161511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BD0E6E8-B9D3-9A5F-0A99-4289D096E5B0}"/>
              </a:ext>
            </a:extLst>
          </p:cNvPr>
          <p:cNvSpPr/>
          <p:nvPr/>
        </p:nvSpPr>
        <p:spPr>
          <a:xfrm>
            <a:off x="5665810" y="4105735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leaf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0AED8D-016E-8B0D-A39B-3C5560ACDFDC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6096000" y="3303323"/>
            <a:ext cx="7952" cy="80241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74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AD82C-87B0-8CB3-445F-7A51B4C95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C9A-AF23-1E22-3232-4C552AE2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Increasing soil nitrogen availability may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costs to acquire nitrogen due to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per-root nitrogen uptake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B680B-2CBE-C76F-13CF-4EA5DF9E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16389-C762-3D8B-06B8-9C8AD45EB743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27" descr="Tree With Roots with solid fill">
            <a:extLst>
              <a:ext uri="{FF2B5EF4-FFF2-40B4-BE49-F238E27FC236}">
                <a16:creationId xmlns:a16="http://schemas.microsoft.com/office/drawing/2014/main" id="{131FAF72-C1B2-B22B-F392-04948AAFC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8C8107-5786-1A2F-CDD2-5DAB27621E28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87E2E9D-FA28-3C79-567C-9C326F4CE12F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DCF731-6F41-03E6-7B05-5F488CF97755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 b="1" dirty="0">
                <a:solidFill>
                  <a:schemeClr val="tx1"/>
                </a:solidFill>
              </a:rPr>
              <a:t>C</a:t>
            </a:r>
            <a:r>
              <a:rPr lang="en-US" sz="1750" b="1" baseline="-25000" dirty="0">
                <a:solidFill>
                  <a:schemeClr val="tx1"/>
                </a:solidFill>
              </a:rPr>
              <a:t>transfer</a:t>
            </a:r>
            <a:endParaRPr lang="en-US" sz="1750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8433F7-3A10-775D-9158-BE374AD214E0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C3CD0D-4D35-9A6A-B603-95CA73248D52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2C9A88B-BDA5-C1B3-C3F3-EE7F272BE286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015BEF-2AB2-7555-1F85-1F8DF65842E5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6828CF1-8900-21F7-B40E-91EE97FFEF4C}"/>
              </a:ext>
            </a:extLst>
          </p:cNvPr>
          <p:cNvCxnSpPr>
            <a:cxnSpLocks/>
            <a:stCxn id="32" idx="1"/>
            <a:endCxn id="40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152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CC433-56A3-A6BA-070B-1D22F6951725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413F86-5644-A310-AA55-B0A488E81AE1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F7FB7F7-D680-B84A-1664-B1CC6C5DC64A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</a:t>
            </a:r>
            <a:r>
              <a:rPr lang="en-US" b="1" baseline="-25000" dirty="0" err="1">
                <a:solidFill>
                  <a:schemeClr val="tx1"/>
                </a:solidFill>
              </a:rPr>
              <a:t>uptake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85EA6215-46E3-5859-74A4-A844917E7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871806-1402-A27E-D1A1-E12BEFEEB531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8323DE-808B-18A1-6888-413D92BEC886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B5E41-C17C-39AB-F2BF-62CC5DE4F1DC}"/>
              </a:ext>
            </a:extLst>
          </p:cNvPr>
          <p:cNvCxnSpPr>
            <a:cxnSpLocks/>
          </p:cNvCxnSpPr>
          <p:nvPr/>
        </p:nvCxnSpPr>
        <p:spPr>
          <a:xfrm flipH="1" flipV="1">
            <a:off x="6105334" y="4468421"/>
            <a:ext cx="5818" cy="1161511"/>
          </a:xfrm>
          <a:prstGeom prst="straightConnector1">
            <a:avLst/>
          </a:prstGeom>
          <a:ln w="152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0F23B9-A2EC-82D2-2281-15F46CD4A09B}"/>
              </a:ext>
            </a:extLst>
          </p:cNvPr>
          <p:cNvSpPr/>
          <p:nvPr/>
        </p:nvSpPr>
        <p:spPr>
          <a:xfrm>
            <a:off x="5665810" y="4105735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leaf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52138D-2789-1E4A-BB0E-ED46958CE916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96000" y="3303323"/>
            <a:ext cx="7952" cy="80241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D55383-B4F2-0A28-AC12-C5D02F3395C5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6BA7-D651-EA80-3656-1550AE94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E325-CB32-5911-0A1B-FE6F3F7F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Increasing soil nitrogen availability may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costs to acquire nitrogen due to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per-root nitrogen uptake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A056-1D9C-90A0-9BE4-4C697207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12DB6-C446-7AC6-4C0B-FA106C621121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0DA9F8-329D-C851-7268-44BD3084B82F}"/>
              </a:ext>
            </a:extLst>
          </p:cNvPr>
          <p:cNvCxnSpPr>
            <a:cxnSpLocks/>
          </p:cNvCxnSpPr>
          <p:nvPr/>
        </p:nvCxnSpPr>
        <p:spPr>
          <a:xfrm>
            <a:off x="4322786" y="2378815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815890-FAED-D293-B44D-7D619D2440E6}"/>
              </a:ext>
            </a:extLst>
          </p:cNvPr>
          <p:cNvCxnSpPr>
            <a:cxnSpLocks/>
          </p:cNvCxnSpPr>
          <p:nvPr/>
        </p:nvCxnSpPr>
        <p:spPr>
          <a:xfrm flipV="1">
            <a:off x="4293245" y="5870627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DC3296-49E3-CD4A-CDCE-1F9678A825CF}"/>
              </a:ext>
            </a:extLst>
          </p:cNvPr>
          <p:cNvCxnSpPr/>
          <p:nvPr/>
        </p:nvCxnSpPr>
        <p:spPr>
          <a:xfrm>
            <a:off x="4628437" y="2650709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F3AF5C-C855-A5B5-24F9-7912C1286F00}"/>
              </a:ext>
            </a:extLst>
          </p:cNvPr>
          <p:cNvSpPr txBox="1"/>
          <p:nvPr/>
        </p:nvSpPr>
        <p:spPr>
          <a:xfrm>
            <a:off x="1825389" y="3731101"/>
            <a:ext cx="2467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Carbon cost to </a:t>
            </a:r>
          </a:p>
          <a:p>
            <a:pPr algn="r"/>
            <a:r>
              <a:rPr lang="en-US" sz="2400" b="1" dirty="0"/>
              <a:t>acquire nitrogen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656FE-30A3-3EC9-B685-FBAE12400F05}"/>
              </a:ext>
            </a:extLst>
          </p:cNvPr>
          <p:cNvSpPr txBox="1"/>
          <p:nvPr/>
        </p:nvSpPr>
        <p:spPr>
          <a:xfrm>
            <a:off x="5236294" y="5894960"/>
            <a:ext cx="199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 availability</a:t>
            </a:r>
          </a:p>
        </p:txBody>
      </p:sp>
    </p:spTree>
    <p:extLst>
      <p:ext uri="{BB962C8B-B14F-4D97-AF65-F5344CB8AC3E}">
        <p14:creationId xmlns:p14="http://schemas.microsoft.com/office/powerpoint/2010/main" val="4221722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8755DF-B6CE-ADF9-CDE0-08E15DA8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n-lt"/>
                <a:cs typeface="Arial" panose="020B0604020202020204" pitchFamily="34" charset="0"/>
              </a:rPr>
              <a:t>Carbon costs to acquire nitrogen </a:t>
            </a:r>
            <a:r>
              <a:rPr lang="en-US" sz="32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decrease</a:t>
            </a:r>
            <a:r>
              <a:rPr lang="en-US" sz="3200" dirty="0">
                <a:latin typeface="+mn-lt"/>
                <a:cs typeface="Arial" panose="020B0604020202020204" pitchFamily="34" charset="0"/>
              </a:rPr>
              <a:t> with increasing fertilization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B45884F-ED60-C3CE-82A9-E02587EA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36" y="1565178"/>
            <a:ext cx="10724645" cy="4692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75344-21CB-513D-FE8A-7C368C7BD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01" b="89934" l="9892" r="89973">
                        <a14:foregroundMark x1="54201" y1="9071" x2="54201" y2="9071"/>
                        <a14:foregroundMark x1="70732" y1="8850" x2="70732" y2="8850"/>
                        <a14:foregroundMark x1="54472" y1="7743" x2="54472" y2="7743"/>
                        <a14:foregroundMark x1="55149" y1="7301" x2="55149" y2="7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667" y="2069534"/>
            <a:ext cx="1018860" cy="124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AE57F-FB82-A371-5DB6-28B830CCE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5917" y="2014479"/>
            <a:ext cx="822818" cy="1358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B7DB2B-3EA6-1664-FD31-9C4741EAFFBD}"/>
              </a:ext>
            </a:extLst>
          </p:cNvPr>
          <p:cNvSpPr txBox="1"/>
          <p:nvPr/>
        </p:nvSpPr>
        <p:spPr>
          <a:xfrm>
            <a:off x="8270734" y="6581001"/>
            <a:ext cx="3921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Experimental Botany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2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ABF3659D-5613-6CE0-CBED-949161E5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0" y="-12070"/>
            <a:ext cx="10992112" cy="68700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F3F5E-19CB-A980-13B0-A02B1C5D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081B1-BF2A-9F47-F9CA-BD347E6676FF}"/>
              </a:ext>
            </a:extLst>
          </p:cNvPr>
          <p:cNvSpPr txBox="1"/>
          <p:nvPr/>
        </p:nvSpPr>
        <p:spPr>
          <a:xfrm>
            <a:off x="9419237" y="6605016"/>
            <a:ext cx="277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Adapted from Fig 5.12 in IPCC (2021)</a:t>
            </a:r>
          </a:p>
        </p:txBody>
      </p:sp>
    </p:spTree>
    <p:extLst>
      <p:ext uri="{BB962C8B-B14F-4D97-AF65-F5344CB8AC3E}">
        <p14:creationId xmlns:p14="http://schemas.microsoft.com/office/powerpoint/2010/main" val="60662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8640-9D46-2986-4907-EB8E44CE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50AF-53EF-C1E2-77E5-3C582718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n-lt"/>
                <a:cs typeface="Arial" panose="020B0604020202020204" pitchFamily="34" charset="0"/>
              </a:rPr>
              <a:t>Carbon costs to acquire nitrogen </a:t>
            </a:r>
            <a:r>
              <a:rPr lang="en-US" sz="32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decrease</a:t>
            </a:r>
            <a:r>
              <a:rPr lang="en-US" sz="3200" dirty="0">
                <a:latin typeface="+mn-lt"/>
                <a:cs typeface="Arial" panose="020B0604020202020204" pitchFamily="34" charset="0"/>
              </a:rPr>
              <a:t> with increasing fertilization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AA290-FBF9-35FC-87BD-1F87190FDE46}"/>
              </a:ext>
            </a:extLst>
          </p:cNvPr>
          <p:cNvSpPr txBox="1"/>
          <p:nvPr/>
        </p:nvSpPr>
        <p:spPr>
          <a:xfrm>
            <a:off x="10226534" y="6581001"/>
            <a:ext cx="2010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review)</a:t>
            </a:r>
          </a:p>
        </p:txBody>
      </p:sp>
      <p:pic>
        <p:nvPicPr>
          <p:cNvPr id="9" name="Picture 8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C525132-E0EE-8C68-FD55-966D02A5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832884"/>
            <a:ext cx="6216649" cy="39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7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D3FC-3CF9-0906-152B-CA23AA4E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nitrogen availability decreases carbon costs to acquire nitrogen </a:t>
            </a:r>
            <a:r>
              <a:rPr lang="en-US" sz="3200" b="1" i="1" dirty="0"/>
              <a:t>in the field, too!</a:t>
            </a:r>
            <a:endParaRPr lang="en-US" sz="3200" b="1" dirty="0"/>
          </a:p>
        </p:txBody>
      </p:sp>
      <p:pic>
        <p:nvPicPr>
          <p:cNvPr id="3" name="Picture 2" descr="A chart showing different types of soil&#10;&#10;Description automatically generated">
            <a:extLst>
              <a:ext uri="{FF2B5EF4-FFF2-40B4-BE49-F238E27FC236}">
                <a16:creationId xmlns:a16="http://schemas.microsoft.com/office/drawing/2014/main" id="{0F6E7771-E484-45D5-7032-5E9A4782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" r="66219" b="74955"/>
          <a:stretch/>
        </p:blipFill>
        <p:spPr>
          <a:xfrm>
            <a:off x="3652203" y="2025650"/>
            <a:ext cx="4202747" cy="3539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0D80C-DBEF-2874-8987-F01BAD2805C7}"/>
              </a:ext>
            </a:extLst>
          </p:cNvPr>
          <p:cNvSpPr txBox="1"/>
          <p:nvPr/>
        </p:nvSpPr>
        <p:spPr>
          <a:xfrm>
            <a:off x="838200" y="3054350"/>
            <a:ext cx="2154757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Carbon cost of </a:t>
            </a:r>
          </a:p>
          <a:p>
            <a:pPr algn="ctr"/>
            <a:r>
              <a:rPr lang="en-US" dirty="0"/>
              <a:t>nitrogen acquisition</a:t>
            </a:r>
          </a:p>
          <a:p>
            <a:pPr algn="ctr"/>
            <a:r>
              <a:rPr lang="en-US" dirty="0"/>
              <a:t>relative to water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873E53-6213-8107-F774-6DD597643251}"/>
              </a:ext>
            </a:extLst>
          </p:cNvPr>
          <p:cNvCxnSpPr>
            <a:stCxn id="5" idx="3"/>
          </p:cNvCxnSpPr>
          <p:nvPr/>
        </p:nvCxnSpPr>
        <p:spPr>
          <a:xfrm>
            <a:off x="2992957" y="3516015"/>
            <a:ext cx="65924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83C3617-6B47-C959-AEE4-A284E313F7B3}"/>
              </a:ext>
            </a:extLst>
          </p:cNvPr>
          <p:cNvSpPr/>
          <p:nvPr/>
        </p:nvSpPr>
        <p:spPr>
          <a:xfrm>
            <a:off x="3652203" y="1949450"/>
            <a:ext cx="538797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C0A43-0117-186F-A13E-B5977742DE40}"/>
              </a:ext>
            </a:extLst>
          </p:cNvPr>
          <p:cNvSpPr txBox="1"/>
          <p:nvPr/>
        </p:nvSpPr>
        <p:spPr>
          <a:xfrm>
            <a:off x="1022653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3823862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BBEB-0CC1-DFEB-3E06-799FFEEE4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D3BD-EDD9-2EF6-F1E2-3E92A656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Effects of nitrogen availability on costs to acquire nitrogen may depend on acquisition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6045C-D7FE-A6DD-15D0-608A74DB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DC2E0-E4CE-DB3B-A7C2-320A13CA53B0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2640B5-6F77-D26C-294B-31DD88036C5F}"/>
              </a:ext>
            </a:extLst>
          </p:cNvPr>
          <p:cNvCxnSpPr>
            <a:cxnSpLocks/>
          </p:cNvCxnSpPr>
          <p:nvPr/>
        </p:nvCxnSpPr>
        <p:spPr>
          <a:xfrm>
            <a:off x="4322786" y="2378815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257265-1890-24E4-5A24-D8BCFE564C45}"/>
              </a:ext>
            </a:extLst>
          </p:cNvPr>
          <p:cNvCxnSpPr>
            <a:cxnSpLocks/>
          </p:cNvCxnSpPr>
          <p:nvPr/>
        </p:nvCxnSpPr>
        <p:spPr>
          <a:xfrm flipV="1">
            <a:off x="4293245" y="5870627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F4791C-6685-B4AF-8DC9-80FA75BEA52A}"/>
              </a:ext>
            </a:extLst>
          </p:cNvPr>
          <p:cNvCxnSpPr/>
          <p:nvPr/>
        </p:nvCxnSpPr>
        <p:spPr>
          <a:xfrm>
            <a:off x="4628437" y="2650709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31F7A6-0E82-7C10-E0A3-1B4ACEC2C8BF}"/>
              </a:ext>
            </a:extLst>
          </p:cNvPr>
          <p:cNvCxnSpPr>
            <a:cxnSpLocks/>
          </p:cNvCxnSpPr>
          <p:nvPr/>
        </p:nvCxnSpPr>
        <p:spPr>
          <a:xfrm>
            <a:off x="7292114" y="2200506"/>
            <a:ext cx="579832" cy="0"/>
          </a:xfrm>
          <a:prstGeom prst="line">
            <a:avLst/>
          </a:prstGeom>
          <a:ln w="762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2B1492-F12F-6B15-2014-5416BAB71F6D}"/>
              </a:ext>
            </a:extLst>
          </p:cNvPr>
          <p:cNvSpPr txBox="1"/>
          <p:nvPr/>
        </p:nvSpPr>
        <p:spPr>
          <a:xfrm>
            <a:off x="5524829" y="2017954"/>
            <a:ext cx="181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Direct uptake</a:t>
            </a:r>
          </a:p>
          <a:p>
            <a:pPr algn="r"/>
            <a:endParaRPr lang="en-US" sz="400" dirty="0"/>
          </a:p>
          <a:p>
            <a:pPr algn="r"/>
            <a:r>
              <a:rPr lang="en-US" dirty="0">
                <a:solidFill>
                  <a:schemeClr val="bg1"/>
                </a:solidFill>
              </a:rPr>
              <a:t>Nitrogen fixation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2A3307-2F3C-8F9F-8DD3-DF073FBC894B}"/>
              </a:ext>
            </a:extLst>
          </p:cNvPr>
          <p:cNvSpPr txBox="1"/>
          <p:nvPr/>
        </p:nvSpPr>
        <p:spPr>
          <a:xfrm>
            <a:off x="1952027" y="3731101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1837BF-C9B8-4D83-8299-C329BA53E9C1}"/>
              </a:ext>
            </a:extLst>
          </p:cNvPr>
          <p:cNvSpPr txBox="1"/>
          <p:nvPr/>
        </p:nvSpPr>
        <p:spPr>
          <a:xfrm>
            <a:off x="5236294" y="5894960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</p:spTree>
    <p:extLst>
      <p:ext uri="{BB962C8B-B14F-4D97-AF65-F5344CB8AC3E}">
        <p14:creationId xmlns:p14="http://schemas.microsoft.com/office/powerpoint/2010/main" val="409215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CF90-BCF7-F3A5-1178-10BF836D8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ECDAA-D4B1-25CD-CA7E-38E3E770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Effects of nitrogen availability on costs to acquire nitrogen may depend on acquisition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C9E0-E94B-AEFB-F42F-1F8A5B79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55224-C5DF-352F-14DD-6B4AB9E2C3F0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AA905C-D757-6637-B932-B7F5330208AA}"/>
              </a:ext>
            </a:extLst>
          </p:cNvPr>
          <p:cNvCxnSpPr>
            <a:cxnSpLocks/>
          </p:cNvCxnSpPr>
          <p:nvPr/>
        </p:nvCxnSpPr>
        <p:spPr>
          <a:xfrm>
            <a:off x="4322786" y="2378815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3A4F2-E754-657B-67CE-BD6352A24000}"/>
              </a:ext>
            </a:extLst>
          </p:cNvPr>
          <p:cNvCxnSpPr>
            <a:cxnSpLocks/>
          </p:cNvCxnSpPr>
          <p:nvPr/>
        </p:nvCxnSpPr>
        <p:spPr>
          <a:xfrm flipV="1">
            <a:off x="4293245" y="5870627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BE1C8A-9AB5-704A-E9C2-541167AD0065}"/>
              </a:ext>
            </a:extLst>
          </p:cNvPr>
          <p:cNvCxnSpPr/>
          <p:nvPr/>
        </p:nvCxnSpPr>
        <p:spPr>
          <a:xfrm>
            <a:off x="4628437" y="2650709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0BAA3C-1370-D06F-DAF0-5E04C6B8FA70}"/>
              </a:ext>
            </a:extLst>
          </p:cNvPr>
          <p:cNvCxnSpPr>
            <a:cxnSpLocks/>
          </p:cNvCxnSpPr>
          <p:nvPr/>
        </p:nvCxnSpPr>
        <p:spPr>
          <a:xfrm>
            <a:off x="4628437" y="4149235"/>
            <a:ext cx="3041358" cy="0"/>
          </a:xfrm>
          <a:prstGeom prst="line">
            <a:avLst/>
          </a:prstGeom>
          <a:ln w="1524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D8C366-6156-E8FD-4B84-3E2A28A6C6A1}"/>
              </a:ext>
            </a:extLst>
          </p:cNvPr>
          <p:cNvCxnSpPr>
            <a:cxnSpLocks/>
          </p:cNvCxnSpPr>
          <p:nvPr/>
        </p:nvCxnSpPr>
        <p:spPr>
          <a:xfrm>
            <a:off x="7292114" y="2200506"/>
            <a:ext cx="579832" cy="0"/>
          </a:xfrm>
          <a:prstGeom prst="line">
            <a:avLst/>
          </a:prstGeom>
          <a:ln w="762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A58633-C52F-DBC2-A9CF-D28C05804141}"/>
              </a:ext>
            </a:extLst>
          </p:cNvPr>
          <p:cNvCxnSpPr>
            <a:cxnSpLocks/>
          </p:cNvCxnSpPr>
          <p:nvPr/>
        </p:nvCxnSpPr>
        <p:spPr>
          <a:xfrm>
            <a:off x="7292114" y="2552211"/>
            <a:ext cx="579832" cy="0"/>
          </a:xfrm>
          <a:prstGeom prst="line">
            <a:avLst/>
          </a:prstGeom>
          <a:ln w="762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75DBE96-AF60-A5F9-B3D8-333E4295C8BE}"/>
              </a:ext>
            </a:extLst>
          </p:cNvPr>
          <p:cNvSpPr txBox="1"/>
          <p:nvPr/>
        </p:nvSpPr>
        <p:spPr>
          <a:xfrm>
            <a:off x="5524829" y="2017954"/>
            <a:ext cx="181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Direct uptake</a:t>
            </a:r>
          </a:p>
          <a:p>
            <a:pPr algn="r"/>
            <a:endParaRPr lang="en-US" sz="400" dirty="0"/>
          </a:p>
          <a:p>
            <a:pPr algn="r"/>
            <a:r>
              <a:rPr lang="en-US" dirty="0"/>
              <a:t>Nitrogen fixation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5D388-08D2-C28B-A283-F81442C8AA9E}"/>
              </a:ext>
            </a:extLst>
          </p:cNvPr>
          <p:cNvSpPr txBox="1"/>
          <p:nvPr/>
        </p:nvSpPr>
        <p:spPr>
          <a:xfrm>
            <a:off x="1952027" y="3731101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4057AA-AF52-D8CC-7CC8-B123C0D0447A}"/>
              </a:ext>
            </a:extLst>
          </p:cNvPr>
          <p:cNvSpPr txBox="1"/>
          <p:nvPr/>
        </p:nvSpPr>
        <p:spPr>
          <a:xfrm>
            <a:off x="5236294" y="5894960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</p:spTree>
    <p:extLst>
      <p:ext uri="{BB962C8B-B14F-4D97-AF65-F5344CB8AC3E}">
        <p14:creationId xmlns:p14="http://schemas.microsoft.com/office/powerpoint/2010/main" val="1664683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A3EDA-B2A0-A318-4579-C33908C56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8C18-DACF-BD92-C0F1-6CFE3557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Resource optimization: plants may switch dominant mode of nitrogen acquisition if one strategy becomes less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D2875-281A-92F0-753D-5070AA2C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BE673-5C2E-DA99-DA62-68A16A7769D3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CED494-D8E0-CDBA-5415-2484B15C0032}"/>
              </a:ext>
            </a:extLst>
          </p:cNvPr>
          <p:cNvCxnSpPr>
            <a:cxnSpLocks/>
          </p:cNvCxnSpPr>
          <p:nvPr/>
        </p:nvCxnSpPr>
        <p:spPr>
          <a:xfrm>
            <a:off x="4322786" y="2378815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21CD0B-A466-6350-8328-E7B8F154275C}"/>
              </a:ext>
            </a:extLst>
          </p:cNvPr>
          <p:cNvCxnSpPr>
            <a:cxnSpLocks/>
          </p:cNvCxnSpPr>
          <p:nvPr/>
        </p:nvCxnSpPr>
        <p:spPr>
          <a:xfrm flipV="1">
            <a:off x="4293245" y="5870627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C350E5-A550-218E-0027-D21FC7213383}"/>
              </a:ext>
            </a:extLst>
          </p:cNvPr>
          <p:cNvCxnSpPr/>
          <p:nvPr/>
        </p:nvCxnSpPr>
        <p:spPr>
          <a:xfrm>
            <a:off x="4628437" y="2650709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064270-51FC-92F0-8261-633172FAA971}"/>
              </a:ext>
            </a:extLst>
          </p:cNvPr>
          <p:cNvCxnSpPr>
            <a:cxnSpLocks/>
          </p:cNvCxnSpPr>
          <p:nvPr/>
        </p:nvCxnSpPr>
        <p:spPr>
          <a:xfrm>
            <a:off x="4628437" y="4149235"/>
            <a:ext cx="3041358" cy="0"/>
          </a:xfrm>
          <a:prstGeom prst="line">
            <a:avLst/>
          </a:prstGeom>
          <a:ln w="1524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90317E-FC19-79A3-B7C3-676A94B0A76E}"/>
              </a:ext>
            </a:extLst>
          </p:cNvPr>
          <p:cNvCxnSpPr>
            <a:cxnSpLocks/>
          </p:cNvCxnSpPr>
          <p:nvPr/>
        </p:nvCxnSpPr>
        <p:spPr>
          <a:xfrm>
            <a:off x="7292114" y="2200506"/>
            <a:ext cx="579832" cy="0"/>
          </a:xfrm>
          <a:prstGeom prst="line">
            <a:avLst/>
          </a:prstGeom>
          <a:ln w="762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0B1748-3987-8333-2AB9-288FBDDD396E}"/>
              </a:ext>
            </a:extLst>
          </p:cNvPr>
          <p:cNvCxnSpPr>
            <a:cxnSpLocks/>
          </p:cNvCxnSpPr>
          <p:nvPr/>
        </p:nvCxnSpPr>
        <p:spPr>
          <a:xfrm>
            <a:off x="7292114" y="2552211"/>
            <a:ext cx="579832" cy="0"/>
          </a:xfrm>
          <a:prstGeom prst="line">
            <a:avLst/>
          </a:prstGeom>
          <a:ln w="762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03F94F-D542-9DA0-5F66-31A0F6BE0E7A}"/>
              </a:ext>
            </a:extLst>
          </p:cNvPr>
          <p:cNvSpPr txBox="1"/>
          <p:nvPr/>
        </p:nvSpPr>
        <p:spPr>
          <a:xfrm>
            <a:off x="5524829" y="2017954"/>
            <a:ext cx="181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Direct uptake</a:t>
            </a:r>
          </a:p>
          <a:p>
            <a:pPr algn="r"/>
            <a:endParaRPr lang="en-US" sz="400" dirty="0"/>
          </a:p>
          <a:p>
            <a:pPr algn="r"/>
            <a:r>
              <a:rPr lang="en-US" dirty="0"/>
              <a:t>Nitrogen fixation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9E1012-A636-B231-474B-8F3130FFEC6F}"/>
              </a:ext>
            </a:extLst>
          </p:cNvPr>
          <p:cNvSpPr txBox="1"/>
          <p:nvPr/>
        </p:nvSpPr>
        <p:spPr>
          <a:xfrm>
            <a:off x="1952027" y="3731101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BDDD53-C65D-55BB-AA3F-1EB7212C1576}"/>
              </a:ext>
            </a:extLst>
          </p:cNvPr>
          <p:cNvSpPr txBox="1"/>
          <p:nvPr/>
        </p:nvSpPr>
        <p:spPr>
          <a:xfrm>
            <a:off x="5236294" y="5894960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ECFBDB-EFEF-2D7F-2FDF-C44CF9F3483B}"/>
              </a:ext>
            </a:extLst>
          </p:cNvPr>
          <p:cNvCxnSpPr/>
          <p:nvPr/>
        </p:nvCxnSpPr>
        <p:spPr>
          <a:xfrm>
            <a:off x="4628437" y="4146600"/>
            <a:ext cx="1719857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0EEFBB-CB7A-3465-1664-3C666A44EBCE}"/>
              </a:ext>
            </a:extLst>
          </p:cNvPr>
          <p:cNvCxnSpPr>
            <a:cxnSpLocks/>
          </p:cNvCxnSpPr>
          <p:nvPr/>
        </p:nvCxnSpPr>
        <p:spPr>
          <a:xfrm>
            <a:off x="6313919" y="4132850"/>
            <a:ext cx="1200661" cy="1051042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00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D900-31F8-313B-EBFC-B50D6AA95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72A0A3-9196-DA27-E733-D22A6F4A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n-lt"/>
                <a:cs typeface="Arial" panose="020B0604020202020204" pitchFamily="34" charset="0"/>
              </a:rPr>
              <a:t>Increasing nitrogen fertilization decreases carbon costs to acquire nitrogen </a:t>
            </a:r>
            <a:r>
              <a:rPr lang="en-US" sz="32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less strongly in the N-fixing species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03E67A5-7E2F-F79E-7348-F14EA66D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36" y="1565178"/>
            <a:ext cx="10724645" cy="4692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81E2C-9777-1227-1EFB-C8F1B400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01" b="89934" l="9892" r="89973">
                        <a14:foregroundMark x1="54201" y1="9071" x2="54201" y2="9071"/>
                        <a14:foregroundMark x1="70732" y1="8850" x2="70732" y2="8850"/>
                        <a14:foregroundMark x1="54472" y1="7743" x2="54472" y2="7743"/>
                        <a14:foregroundMark x1="55149" y1="7301" x2="55149" y2="7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667" y="2069534"/>
            <a:ext cx="1018860" cy="124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3C488-21F3-3168-0266-9E097FCFD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5917" y="2014479"/>
            <a:ext cx="822818" cy="1358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3381-6FD2-26F9-973C-46411FA83761}"/>
              </a:ext>
            </a:extLst>
          </p:cNvPr>
          <p:cNvSpPr txBox="1"/>
          <p:nvPr/>
        </p:nvSpPr>
        <p:spPr>
          <a:xfrm>
            <a:off x="8270734" y="6581001"/>
            <a:ext cx="3921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Experimental Botany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7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43E6-3526-D60A-6604-46F65DC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Soybean invested more strongly in direct uptake pathways with increasing nitrogen fertilization (relative to N fixation)</a:t>
            </a:r>
          </a:p>
        </p:txBody>
      </p:sp>
      <p:pic>
        <p:nvPicPr>
          <p:cNvPr id="4" name="Picture 3" descr="A graph of different types of nitrogen fertilizers&#10;&#10;Description automatically generated">
            <a:extLst>
              <a:ext uri="{FF2B5EF4-FFF2-40B4-BE49-F238E27FC236}">
                <a16:creationId xmlns:a16="http://schemas.microsoft.com/office/drawing/2014/main" id="{EFFD8C15-C339-082C-47A3-9C9FD597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8" y="1943100"/>
            <a:ext cx="11199446" cy="4549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BCB4D-5192-0BA5-2A70-86AECF76844E}"/>
              </a:ext>
            </a:extLst>
          </p:cNvPr>
          <p:cNvSpPr/>
          <p:nvPr/>
        </p:nvSpPr>
        <p:spPr>
          <a:xfrm>
            <a:off x="722888" y="1943100"/>
            <a:ext cx="272432" cy="274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19B38-148E-9FB7-7B7F-21B71BEF897B}"/>
              </a:ext>
            </a:extLst>
          </p:cNvPr>
          <p:cNvSpPr/>
          <p:nvPr/>
        </p:nvSpPr>
        <p:spPr>
          <a:xfrm>
            <a:off x="5592945" y="1943100"/>
            <a:ext cx="272432" cy="274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D8287-3043-7298-3CA7-9A688BCC5D9A}"/>
              </a:ext>
            </a:extLst>
          </p:cNvPr>
          <p:cNvSpPr txBox="1"/>
          <p:nvPr/>
        </p:nvSpPr>
        <p:spPr>
          <a:xfrm>
            <a:off x="8270734" y="6581001"/>
            <a:ext cx="3921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Experimental Botany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83DB1-F027-3522-9A4A-E96752C7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5917" y="2014479"/>
            <a:ext cx="822818" cy="1358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6A705-4011-38F1-42DE-E6D170CA2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5860" y="2080159"/>
            <a:ext cx="822818" cy="1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93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07B1-6FCA-1E49-FB78-A590D1A3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Similar responses are observed when species differences in growth form/duration are controlled!</a:t>
            </a:r>
          </a:p>
        </p:txBody>
      </p:sp>
      <p:pic>
        <p:nvPicPr>
          <p:cNvPr id="4" name="Picture 3" descr="A graph of different types of fertilization&#10;&#10;Description automatically generated">
            <a:extLst>
              <a:ext uri="{FF2B5EF4-FFF2-40B4-BE49-F238E27FC236}">
                <a16:creationId xmlns:a16="http://schemas.microsoft.com/office/drawing/2014/main" id="{8F57E081-3AD8-E863-B285-8B94D4C1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591" b="50777"/>
          <a:stretch/>
        </p:blipFill>
        <p:spPr>
          <a:xfrm>
            <a:off x="1106905" y="1729880"/>
            <a:ext cx="4431453" cy="4075446"/>
          </a:xfrm>
          <a:prstGeom prst="rect">
            <a:avLst/>
          </a:prstGeom>
        </p:spPr>
      </p:pic>
      <p:pic>
        <p:nvPicPr>
          <p:cNvPr id="5" name="Picture 4" descr="A graph of different types of fertilization&#10;&#10;Description automatically generated">
            <a:extLst>
              <a:ext uri="{FF2B5EF4-FFF2-40B4-BE49-F238E27FC236}">
                <a16:creationId xmlns:a16="http://schemas.microsoft.com/office/drawing/2014/main" id="{AE4ED791-617D-D2BD-F654-F60DF4A5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406" t="66049" r="10612" b="22522"/>
          <a:stretch/>
        </p:blipFill>
        <p:spPr>
          <a:xfrm>
            <a:off x="9909150" y="3207520"/>
            <a:ext cx="1746299" cy="783771"/>
          </a:xfrm>
          <a:prstGeom prst="rect">
            <a:avLst/>
          </a:prstGeom>
        </p:spPr>
      </p:pic>
      <p:pic>
        <p:nvPicPr>
          <p:cNvPr id="7" name="Picture 6" descr="A graph of different types of fertilization&#10;&#10;Description automatically generated">
            <a:extLst>
              <a:ext uri="{FF2B5EF4-FFF2-40B4-BE49-F238E27FC236}">
                <a16:creationId xmlns:a16="http://schemas.microsoft.com/office/drawing/2014/main" id="{C2741CB4-A3B1-7271-499F-1CAB136F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 b="50777"/>
          <a:stretch/>
        </p:blipFill>
        <p:spPr>
          <a:xfrm>
            <a:off x="5626772" y="1729880"/>
            <a:ext cx="4367461" cy="4075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811C06-62C7-506F-9ADF-328A2791DED0}"/>
              </a:ext>
            </a:extLst>
          </p:cNvPr>
          <p:cNvSpPr/>
          <p:nvPr/>
        </p:nvSpPr>
        <p:spPr>
          <a:xfrm>
            <a:off x="2197767" y="2255061"/>
            <a:ext cx="229174" cy="185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E2FFB-2EA2-2CF7-C3B1-EB6D5C065750}"/>
              </a:ext>
            </a:extLst>
          </p:cNvPr>
          <p:cNvSpPr/>
          <p:nvPr/>
        </p:nvSpPr>
        <p:spPr>
          <a:xfrm>
            <a:off x="5989906" y="2255061"/>
            <a:ext cx="229174" cy="185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F1431-DF9B-2384-EC19-345B3AEC4D5B}"/>
              </a:ext>
            </a:extLst>
          </p:cNvPr>
          <p:cNvSpPr/>
          <p:nvPr/>
        </p:nvSpPr>
        <p:spPr>
          <a:xfrm>
            <a:off x="1106905" y="1690688"/>
            <a:ext cx="281883" cy="2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833FE-1409-7A4B-FC1F-A8D48D1E16C8}"/>
              </a:ext>
            </a:extLst>
          </p:cNvPr>
          <p:cNvSpPr/>
          <p:nvPr/>
        </p:nvSpPr>
        <p:spPr>
          <a:xfrm>
            <a:off x="5626772" y="1690688"/>
            <a:ext cx="281883" cy="2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ED955-26E6-E01D-8894-61E0348CD030}"/>
              </a:ext>
            </a:extLst>
          </p:cNvPr>
          <p:cNvSpPr txBox="1"/>
          <p:nvPr/>
        </p:nvSpPr>
        <p:spPr>
          <a:xfrm>
            <a:off x="9836150" y="6615058"/>
            <a:ext cx="2416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Perkowski et al. (2024) </a:t>
            </a:r>
            <a:r>
              <a:rPr lang="en-US" sz="1200" i="1" dirty="0" err="1"/>
              <a:t>AoB</a:t>
            </a:r>
            <a:r>
              <a:rPr lang="en-US" sz="1200" i="1" dirty="0"/>
              <a:t> Plants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132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13B6D-E2DB-DF60-7FA6-7C0BC133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02AD-2623-50B8-B971-21755392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100" dirty="0">
                <a:cs typeface="Arial" panose="020B0604020202020204" pitchFamily="34" charset="0"/>
              </a:rPr>
              <a:t>Factors that increase demand for building photosynthetic enzymes (e.g., light) may </a:t>
            </a:r>
            <a:r>
              <a:rPr lang="en-US" sz="3100" b="1" dirty="0">
                <a:solidFill>
                  <a:schemeClr val="accent1"/>
                </a:solidFill>
                <a:cs typeface="Arial" panose="020B0604020202020204" pitchFamily="34" charset="0"/>
              </a:rPr>
              <a:t>increase</a:t>
            </a:r>
            <a:r>
              <a:rPr lang="en-US" sz="3100" dirty="0">
                <a:cs typeface="Arial" panose="020B0604020202020204" pitchFamily="34" charset="0"/>
              </a:rPr>
              <a:t> the carbon cost to acquire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64E44-100E-FB17-B208-C0BF7E53F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D2D2D-267E-CB36-3E84-0DA42F642948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27" descr="Tree With Roots with solid fill">
            <a:extLst>
              <a:ext uri="{FF2B5EF4-FFF2-40B4-BE49-F238E27FC236}">
                <a16:creationId xmlns:a16="http://schemas.microsoft.com/office/drawing/2014/main" id="{720251B8-DED8-67D3-74C2-F73E97D4F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FF1D83-B7F6-9FE2-27B6-016328115E41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8FD63CA-423D-E2D6-928C-FA32BC7EF4DC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955EBE-ED57-BCAF-3F3D-21439784F082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 b="1" dirty="0">
                <a:solidFill>
                  <a:schemeClr val="tx1"/>
                </a:solidFill>
              </a:rPr>
              <a:t>C</a:t>
            </a:r>
            <a:r>
              <a:rPr lang="en-US" sz="1750" b="1" baseline="-25000" dirty="0">
                <a:solidFill>
                  <a:schemeClr val="tx1"/>
                </a:solidFill>
              </a:rPr>
              <a:t>transfer</a:t>
            </a:r>
            <a:endParaRPr lang="en-US" sz="1750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05E5CB-C56E-9640-5602-4AAD6B67A997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9764C4-0A98-1B63-4A58-50207DF051AA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CA04D6B-8AB0-706F-BC6B-06C6AE0D86EB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06D0CD-311A-9CBF-2AA0-B754DEBB8255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E9EE248-5B10-C75A-8C88-DDBB9666A7C0}"/>
              </a:ext>
            </a:extLst>
          </p:cNvPr>
          <p:cNvCxnSpPr>
            <a:cxnSpLocks/>
            <a:stCxn id="32" idx="1"/>
            <a:endCxn id="40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867792D-9119-155B-297C-2B80A6E07A38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1188BDF-73AE-6FD4-8D47-A2DAC26AE82B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0B2883E-10DF-8177-5F73-E3ED102926BB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</a:t>
            </a:r>
            <a:r>
              <a:rPr lang="en-US" b="1" baseline="-25000" dirty="0" err="1">
                <a:solidFill>
                  <a:schemeClr val="tx1"/>
                </a:solidFill>
              </a:rPr>
              <a:t>uptake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364EDA-DE18-F8EF-F3EA-A41F8FFC924D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1524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291AC0-E36F-B7FC-FC96-67E6E75E6163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05471-5A7B-49DA-C75E-2F34942B4FAA}"/>
              </a:ext>
            </a:extLst>
          </p:cNvPr>
          <p:cNvCxnSpPr>
            <a:cxnSpLocks/>
          </p:cNvCxnSpPr>
          <p:nvPr/>
        </p:nvCxnSpPr>
        <p:spPr>
          <a:xfrm flipH="1" flipV="1">
            <a:off x="6105334" y="4468421"/>
            <a:ext cx="5818" cy="1161511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A9D711C-8A3B-DCDD-77EA-AC24E2BF8E30}"/>
              </a:ext>
            </a:extLst>
          </p:cNvPr>
          <p:cNvSpPr/>
          <p:nvPr/>
        </p:nvSpPr>
        <p:spPr>
          <a:xfrm>
            <a:off x="5665810" y="4105735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leaf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B88AFE-A513-F964-C8D8-2A0AC9EC4C56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96000" y="3303323"/>
            <a:ext cx="7952" cy="80241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9A6672-07CF-06E5-8E44-76FD4A9AB103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8002741D-D373-6E11-3F17-2EF0D56BB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46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F06DC-648C-9966-6D78-99270798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5BE925B-DDF4-D75D-F6A2-C2C84D48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36" y="1565178"/>
            <a:ext cx="10724645" cy="469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CDED16-5B04-E6FF-AE9E-B6938BF5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Increasing light availability </a:t>
            </a:r>
            <a:r>
              <a:rPr lang="en-US" sz="3200" b="1" dirty="0">
                <a:solidFill>
                  <a:schemeClr val="accent1"/>
                </a:solidFill>
                <a:cs typeface="Arial" panose="020B0604020202020204" pitchFamily="34" charset="0"/>
              </a:rPr>
              <a:t>increases</a:t>
            </a:r>
            <a:r>
              <a:rPr lang="en-US" sz="3200" dirty="0">
                <a:cs typeface="Arial" panose="020B0604020202020204" pitchFamily="34" charset="0"/>
              </a:rPr>
              <a:t> carbon costs to acquire nitrogen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141D7-EF72-F4FE-BEAA-9BEB0211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C175D-95BA-5096-0755-0BFF1AA4CB96}"/>
              </a:ext>
            </a:extLst>
          </p:cNvPr>
          <p:cNvSpPr txBox="1"/>
          <p:nvPr/>
        </p:nvSpPr>
        <p:spPr>
          <a:xfrm>
            <a:off x="8270734" y="6581001"/>
            <a:ext cx="3921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Experimental Botany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F3E3B-B5EE-7119-D352-A086B545C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1" b="89934" l="9892" r="89973">
                        <a14:foregroundMark x1="54201" y1="9071" x2="54201" y2="9071"/>
                        <a14:foregroundMark x1="70732" y1="8850" x2="70732" y2="8850"/>
                        <a14:foregroundMark x1="54472" y1="7743" x2="54472" y2="7743"/>
                        <a14:foregroundMark x1="55149" y1="7301" x2="55149" y2="7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667" y="2069534"/>
            <a:ext cx="1018860" cy="1248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57279-DBEB-E47F-05C3-639A92CB3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5917" y="2014479"/>
            <a:ext cx="822818" cy="13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9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B73996E-63EB-1110-7C1D-31F1CCEE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0" y="-12070"/>
            <a:ext cx="10992112" cy="68700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D1B384-68E9-5B37-7091-2AFE86A651A4}"/>
              </a:ext>
            </a:extLst>
          </p:cNvPr>
          <p:cNvSpPr/>
          <p:nvPr/>
        </p:nvSpPr>
        <p:spPr>
          <a:xfrm>
            <a:off x="1837853" y="561315"/>
            <a:ext cx="1339913" cy="5377758"/>
          </a:xfrm>
          <a:prstGeom prst="rect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D1B9F-B8A5-1CAC-2B3E-BD4E08E9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91381-19AB-D434-87AA-ABA27F9FEA17}"/>
              </a:ext>
            </a:extLst>
          </p:cNvPr>
          <p:cNvSpPr txBox="1"/>
          <p:nvPr/>
        </p:nvSpPr>
        <p:spPr>
          <a:xfrm>
            <a:off x="4979194" y="273967"/>
            <a:ext cx="444004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Photosynthesis = largest carbon flux between the atmosphere and land surface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620F8-E7C8-C545-E6B0-4926770B25DC}"/>
              </a:ext>
            </a:extLst>
          </p:cNvPr>
          <p:cNvSpPr txBox="1"/>
          <p:nvPr/>
        </p:nvSpPr>
        <p:spPr>
          <a:xfrm>
            <a:off x="9419237" y="6605016"/>
            <a:ext cx="277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Adapted from Fig 5.12 in IPCC (2021)</a:t>
            </a:r>
          </a:p>
        </p:txBody>
      </p:sp>
    </p:spTree>
    <p:extLst>
      <p:ext uri="{BB962C8B-B14F-4D97-AF65-F5344CB8AC3E}">
        <p14:creationId xmlns:p14="http://schemas.microsoft.com/office/powerpoint/2010/main" val="1281747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21E51-B454-AB49-608B-CABFCC4B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atmospheric CO</a:t>
            </a:r>
            <a:r>
              <a:rPr lang="en-US" baseline="-25000" dirty="0"/>
              <a:t>2</a:t>
            </a:r>
            <a:r>
              <a:rPr lang="en-US" dirty="0"/>
              <a:t> concentrations also increase carbon costs to acquire nitrogen</a:t>
            </a:r>
          </a:p>
        </p:txBody>
      </p:sp>
      <p:pic>
        <p:nvPicPr>
          <p:cNvPr id="10" name="Picture 9" descr="A graph of different soil fertilization&#10;&#10;Description automatically generated">
            <a:extLst>
              <a:ext uri="{FF2B5EF4-FFF2-40B4-BE49-F238E27FC236}">
                <a16:creationId xmlns:a16="http://schemas.microsoft.com/office/drawing/2014/main" id="{DCB13A63-33C2-0F06-0B40-DC4A52AC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026102"/>
            <a:ext cx="6724650" cy="4322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D09740-1897-122B-0385-9BD67148AF38}"/>
              </a:ext>
            </a:extLst>
          </p:cNvPr>
          <p:cNvSpPr txBox="1"/>
          <p:nvPr/>
        </p:nvSpPr>
        <p:spPr>
          <a:xfrm>
            <a:off x="10274231" y="6571476"/>
            <a:ext cx="1917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Perkowski et al. (in review)</a:t>
            </a:r>
          </a:p>
        </p:txBody>
      </p:sp>
    </p:spTree>
    <p:extLst>
      <p:ext uri="{BB962C8B-B14F-4D97-AF65-F5344CB8AC3E}">
        <p14:creationId xmlns:p14="http://schemas.microsoft.com/office/powerpoint/2010/main" val="3293141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CC56-E195-2C04-6DB4-CAFCC88C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Main takeaways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EFE31BD-0CBF-CA18-AA42-28DB63888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 acquisition strategy modifies the effects of N availability on carbon costs for nitrogen acquisition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N uptake is maximized by ‘choosing’ the strategy that minimizes C expenditure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Increasing demand to build photosynthetic enzymes increases the cost of acquiring 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1DA45-9D00-5EA8-D4E0-481FF4A8B3E0}"/>
              </a:ext>
            </a:extLst>
          </p:cNvPr>
          <p:cNvCxnSpPr>
            <a:cxnSpLocks/>
          </p:cNvCxnSpPr>
          <p:nvPr/>
        </p:nvCxnSpPr>
        <p:spPr>
          <a:xfrm>
            <a:off x="8466759" y="1851490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F9566-74EA-9908-368C-7361664BA1B3}"/>
              </a:ext>
            </a:extLst>
          </p:cNvPr>
          <p:cNvCxnSpPr>
            <a:cxnSpLocks/>
          </p:cNvCxnSpPr>
          <p:nvPr/>
        </p:nvCxnSpPr>
        <p:spPr>
          <a:xfrm flipV="1">
            <a:off x="8437218" y="5343302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0A7859-89AA-297D-83CB-EBB5839A4FBE}"/>
              </a:ext>
            </a:extLst>
          </p:cNvPr>
          <p:cNvCxnSpPr/>
          <p:nvPr/>
        </p:nvCxnSpPr>
        <p:spPr>
          <a:xfrm>
            <a:off x="8772410" y="2123384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31246F-FEB1-2F44-2C4E-2C368832EDF8}"/>
              </a:ext>
            </a:extLst>
          </p:cNvPr>
          <p:cNvSpPr txBox="1"/>
          <p:nvPr/>
        </p:nvSpPr>
        <p:spPr>
          <a:xfrm>
            <a:off x="6096000" y="3203776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5474-866D-00B0-887F-960AC34094D6}"/>
              </a:ext>
            </a:extLst>
          </p:cNvPr>
          <p:cNvSpPr txBox="1"/>
          <p:nvPr/>
        </p:nvSpPr>
        <p:spPr>
          <a:xfrm>
            <a:off x="9380267" y="5367635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</p:spTree>
    <p:extLst>
      <p:ext uri="{BB962C8B-B14F-4D97-AF65-F5344CB8AC3E}">
        <p14:creationId xmlns:p14="http://schemas.microsoft.com/office/powerpoint/2010/main" val="3777133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BDC3-F6CA-EE55-8AD6-81B99101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51A6-88BB-7C82-91C8-B432A726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Main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DEC50-51FA-33C9-38C1-CFDDAA0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 acquisition strategy modifies the effects of N availability on carbon costs for nitrogen acquisition</a:t>
            </a:r>
          </a:p>
          <a:p>
            <a:endParaRPr lang="en-US" dirty="0"/>
          </a:p>
          <a:p>
            <a:r>
              <a:rPr lang="en-US" dirty="0"/>
              <a:t>N uptake is maximized by ‘choosing’ the strategy that minimizes C expenditure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Increasing demand to build photosynthetic enzymes increases the cost of acquiring 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1FDE09-3A56-62C7-DAE6-7E6B1F21DE7C}"/>
              </a:ext>
            </a:extLst>
          </p:cNvPr>
          <p:cNvCxnSpPr>
            <a:cxnSpLocks/>
          </p:cNvCxnSpPr>
          <p:nvPr/>
        </p:nvCxnSpPr>
        <p:spPr>
          <a:xfrm>
            <a:off x="8466759" y="1851490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3D2E4A-A4D7-CF8B-4253-19BA6ED69D42}"/>
              </a:ext>
            </a:extLst>
          </p:cNvPr>
          <p:cNvCxnSpPr>
            <a:cxnSpLocks/>
          </p:cNvCxnSpPr>
          <p:nvPr/>
        </p:nvCxnSpPr>
        <p:spPr>
          <a:xfrm flipV="1">
            <a:off x="8437218" y="5343302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4DE838-1751-6830-D791-EF28F60F37DE}"/>
              </a:ext>
            </a:extLst>
          </p:cNvPr>
          <p:cNvCxnSpPr/>
          <p:nvPr/>
        </p:nvCxnSpPr>
        <p:spPr>
          <a:xfrm>
            <a:off x="8772410" y="2123384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D3C1F9-F727-2649-849C-16B25C361C3A}"/>
              </a:ext>
            </a:extLst>
          </p:cNvPr>
          <p:cNvSpPr txBox="1"/>
          <p:nvPr/>
        </p:nvSpPr>
        <p:spPr>
          <a:xfrm>
            <a:off x="6096000" y="3203776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481C1-F51D-C3D7-9666-8DBA4CD5F054}"/>
              </a:ext>
            </a:extLst>
          </p:cNvPr>
          <p:cNvSpPr txBox="1"/>
          <p:nvPr/>
        </p:nvSpPr>
        <p:spPr>
          <a:xfrm>
            <a:off x="9380267" y="5367635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599433-3967-8185-07ED-ACCD243C95C0}"/>
              </a:ext>
            </a:extLst>
          </p:cNvPr>
          <p:cNvCxnSpPr>
            <a:cxnSpLocks/>
          </p:cNvCxnSpPr>
          <p:nvPr/>
        </p:nvCxnSpPr>
        <p:spPr>
          <a:xfrm>
            <a:off x="8772410" y="3623533"/>
            <a:ext cx="3041358" cy="0"/>
          </a:xfrm>
          <a:prstGeom prst="line">
            <a:avLst/>
          </a:prstGeom>
          <a:ln w="1524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E2A7B9-CF1F-EB8D-21F2-5F9C1E83A8C6}"/>
              </a:ext>
            </a:extLst>
          </p:cNvPr>
          <p:cNvCxnSpPr>
            <a:cxnSpLocks/>
          </p:cNvCxnSpPr>
          <p:nvPr/>
        </p:nvCxnSpPr>
        <p:spPr>
          <a:xfrm>
            <a:off x="11436087" y="1674804"/>
            <a:ext cx="579832" cy="0"/>
          </a:xfrm>
          <a:prstGeom prst="line">
            <a:avLst/>
          </a:prstGeom>
          <a:ln w="762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928CEC-99FB-3EBC-2640-AFCE155CB84E}"/>
              </a:ext>
            </a:extLst>
          </p:cNvPr>
          <p:cNvCxnSpPr>
            <a:cxnSpLocks/>
          </p:cNvCxnSpPr>
          <p:nvPr/>
        </p:nvCxnSpPr>
        <p:spPr>
          <a:xfrm>
            <a:off x="11436087" y="2026509"/>
            <a:ext cx="579832" cy="0"/>
          </a:xfrm>
          <a:prstGeom prst="line">
            <a:avLst/>
          </a:prstGeom>
          <a:ln w="762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9DAA72-31AE-6E70-22E0-7CD3A71F18D2}"/>
              </a:ext>
            </a:extLst>
          </p:cNvPr>
          <p:cNvSpPr txBox="1"/>
          <p:nvPr/>
        </p:nvSpPr>
        <p:spPr>
          <a:xfrm>
            <a:off x="9668802" y="1492252"/>
            <a:ext cx="181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Direct uptake</a:t>
            </a:r>
          </a:p>
          <a:p>
            <a:pPr algn="r"/>
            <a:endParaRPr lang="en-US" sz="400" dirty="0"/>
          </a:p>
          <a:p>
            <a:pPr algn="r"/>
            <a:r>
              <a:rPr lang="en-US" dirty="0"/>
              <a:t>Nitrogen fixation</a:t>
            </a:r>
          </a:p>
        </p:txBody>
      </p:sp>
    </p:spTree>
    <p:extLst>
      <p:ext uri="{BB962C8B-B14F-4D97-AF65-F5344CB8AC3E}">
        <p14:creationId xmlns:p14="http://schemas.microsoft.com/office/powerpoint/2010/main" val="3792202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3B730-C1B9-0C43-0E46-16CC463F2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53A1-C99E-488D-BD15-B156AF5A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Main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4E06C-FD4B-994B-DD95-7AA0572BD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 acquisition strategy modifies the effects of N availability on carbon costs for nitrogen acquisition</a:t>
            </a:r>
          </a:p>
          <a:p>
            <a:endParaRPr lang="en-US" dirty="0"/>
          </a:p>
          <a:p>
            <a:r>
              <a:rPr lang="en-US" dirty="0"/>
              <a:t>N uptake is maximized by ‘choosing’ the strategy that minimizes C expenditure</a:t>
            </a:r>
          </a:p>
          <a:p>
            <a:endParaRPr lang="en-US" dirty="0"/>
          </a:p>
          <a:p>
            <a:r>
              <a:rPr lang="en-US" dirty="0"/>
              <a:t>Increasing demand to build photosynthetic enzymes increases the cost of acquiring 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E083CF-C5E6-C800-803C-C2B11C1991CE}"/>
              </a:ext>
            </a:extLst>
          </p:cNvPr>
          <p:cNvCxnSpPr>
            <a:cxnSpLocks/>
          </p:cNvCxnSpPr>
          <p:nvPr/>
        </p:nvCxnSpPr>
        <p:spPr>
          <a:xfrm>
            <a:off x="8466759" y="1851490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01FC30-3A32-F019-B145-83CD64001ACE}"/>
              </a:ext>
            </a:extLst>
          </p:cNvPr>
          <p:cNvCxnSpPr>
            <a:cxnSpLocks/>
          </p:cNvCxnSpPr>
          <p:nvPr/>
        </p:nvCxnSpPr>
        <p:spPr>
          <a:xfrm flipV="1">
            <a:off x="8437218" y="5343302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DEDFE6-2BDB-E259-5AF0-F4092B8424EB}"/>
              </a:ext>
            </a:extLst>
          </p:cNvPr>
          <p:cNvSpPr txBox="1"/>
          <p:nvPr/>
        </p:nvSpPr>
        <p:spPr>
          <a:xfrm>
            <a:off x="6096000" y="3203776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09317-BCAF-7FC6-8B68-9AFBE0EDB8F3}"/>
              </a:ext>
            </a:extLst>
          </p:cNvPr>
          <p:cNvSpPr txBox="1"/>
          <p:nvPr/>
        </p:nvSpPr>
        <p:spPr>
          <a:xfrm>
            <a:off x="9464376" y="536763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demand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E40D62-354C-9AD5-E31F-468F65089D55}"/>
              </a:ext>
            </a:extLst>
          </p:cNvPr>
          <p:cNvCxnSpPr>
            <a:cxnSpLocks/>
          </p:cNvCxnSpPr>
          <p:nvPr/>
        </p:nvCxnSpPr>
        <p:spPr>
          <a:xfrm rot="16200000">
            <a:off x="8772410" y="2123384"/>
            <a:ext cx="2953593" cy="2588786"/>
          </a:xfrm>
          <a:prstGeom prst="line">
            <a:avLst/>
          </a:prstGeom>
          <a:ln w="1524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80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F09F0-1F59-27C5-7974-A4FC643C1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3D213B-EC50-324B-6822-6480F51C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rarely include schemes for simulating plant N uptake through its relationship with belowground C allocation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16C7A-14FE-94DE-18FE-CFF0BDA62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183" y="1690688"/>
            <a:ext cx="5247217" cy="4526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8983FE-A7D5-5F3B-E4E2-A6408D794DCF}"/>
              </a:ext>
            </a:extLst>
          </p:cNvPr>
          <p:cNvSpPr txBox="1"/>
          <p:nvPr/>
        </p:nvSpPr>
        <p:spPr>
          <a:xfrm>
            <a:off x="9080571" y="6581001"/>
            <a:ext cx="3111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Davies-Barnard et al. (2020) </a:t>
            </a:r>
            <a:r>
              <a:rPr lang="en-US" sz="1200" i="1" dirty="0"/>
              <a:t>Biogeosciences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A5289D-5CB2-8B13-9E71-1902AC9B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583" y="3327400"/>
            <a:ext cx="1204700" cy="99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5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10B85-B515-369B-4741-A4F57C0E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role of N availability on plant photosynthetic responses to global change?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928A9A-153D-44CC-341B-4ABB65878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Emphasis: plant photosynthetic responses to elevated atmospheric CO</a:t>
            </a:r>
            <a:r>
              <a:rPr lang="en-US" baseline="-25000" dirty="0"/>
              <a:t>2</a:t>
            </a:r>
            <a:r>
              <a:rPr lang="en-US" dirty="0"/>
              <a:t>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2555955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Ainsworth &amp; Rogers (2007)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PC&amp;E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Graaf et al. (2006)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Global Change Biology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B73996E-63EB-1110-7C1D-31F1CCEE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0" y="-12070"/>
            <a:ext cx="10992112" cy="6870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435DE-EEEC-F912-9FC6-EC5D746ADF43}"/>
              </a:ext>
            </a:extLst>
          </p:cNvPr>
          <p:cNvSpPr txBox="1"/>
          <p:nvPr/>
        </p:nvSpPr>
        <p:spPr>
          <a:xfrm>
            <a:off x="4979194" y="273967"/>
            <a:ext cx="444004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Photosynthesis = largest carbon flux between the atmosphere and land surface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1B384-68E9-5B37-7091-2AFE86A651A4}"/>
              </a:ext>
            </a:extLst>
          </p:cNvPr>
          <p:cNvSpPr/>
          <p:nvPr/>
        </p:nvSpPr>
        <p:spPr>
          <a:xfrm>
            <a:off x="1837853" y="561315"/>
            <a:ext cx="1339913" cy="5377758"/>
          </a:xfrm>
          <a:prstGeom prst="rect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D1B9F-B8A5-1CAC-2B3E-BD4E08E9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9C5C9-0DE0-E31F-1D2B-B5340AE22A79}"/>
              </a:ext>
            </a:extLst>
          </p:cNvPr>
          <p:cNvSpPr txBox="1"/>
          <p:nvPr/>
        </p:nvSpPr>
        <p:spPr>
          <a:xfrm>
            <a:off x="4979194" y="1288697"/>
            <a:ext cx="4440043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cs typeface="Arial" panose="020B0604020202020204" pitchFamily="34" charset="0"/>
              </a:rPr>
              <a:t>Terrestrial biosphere models </a:t>
            </a:r>
            <a:r>
              <a:rPr lang="en-US" sz="1800" b="1" u="sng" dirty="0">
                <a:cs typeface="Arial" panose="020B0604020202020204" pitchFamily="34" charset="0"/>
              </a:rPr>
              <a:t>must</a:t>
            </a:r>
            <a:r>
              <a:rPr 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 accurately predict </a:t>
            </a: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photosynthetic fluxes </a:t>
            </a:r>
            <a:r>
              <a:rPr lang="en-US" sz="1800" b="1" dirty="0">
                <a:cs typeface="Arial" panose="020B0604020202020204" pitchFamily="34" charset="0"/>
              </a:rPr>
              <a:t>to reliably predict ecosystem responses to environmental change</a:t>
            </a:r>
            <a:endParaRPr lang="en-US" b="1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0240A-D471-E88B-BF2F-281FEC575CC6}"/>
              </a:ext>
            </a:extLst>
          </p:cNvPr>
          <p:cNvSpPr txBox="1"/>
          <p:nvPr/>
        </p:nvSpPr>
        <p:spPr>
          <a:xfrm>
            <a:off x="9419237" y="6605016"/>
            <a:ext cx="277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Adapted from Fig 5.12 in IPCC (2021)</a:t>
            </a:r>
          </a:p>
        </p:txBody>
      </p:sp>
    </p:spTree>
    <p:extLst>
      <p:ext uri="{BB962C8B-B14F-4D97-AF65-F5344CB8AC3E}">
        <p14:creationId xmlns:p14="http://schemas.microsoft.com/office/powerpoint/2010/main" val="2497054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adapted from Table 1 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LeBauer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Treseder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(2008)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Ecology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BA49C2-29F2-20FA-393D-3209490F8E72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adapted from Table 1 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LeBauer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Treseder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(2008)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Ecology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Evans (1989)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Photosynthesis Research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326E81-F1DB-6BCD-B732-37FD3E00AEE6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39B1E0-7CF4-CDA4-27A8-C480A16FC469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8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adapted from Table 1 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LeBauer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Treseder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(2008)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Ecology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Evans (1989)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Photosynthesis Research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9B374-377C-F37D-AE1C-D535AF021446}"/>
              </a:ext>
            </a:extLst>
          </p:cNvPr>
          <p:cNvSpPr txBox="1"/>
          <p:nvPr/>
        </p:nvSpPr>
        <p:spPr>
          <a:xfrm>
            <a:off x="376007" y="5573864"/>
            <a:ext cx="68916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Increased demand to build and maintain photosynthetic enzymes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might deplete plant-available soil N pools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42920-14E3-8592-2AF5-A40541256383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99AB6D-935D-3F46-B8ED-97859729CAE0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72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adapted from Moore et al. (1999)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PC&amp;E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adapted from Moore et al. (1999)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PC&amp;E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Rubisco-limited photosynthesis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adapted from Moore et al. (1999)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PC&amp;E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RuBP-limited photosynthesis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Rubisco-limited photosynthesis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4117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adapted from Moore et al. (1999)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PC&amp;E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2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</a:t>
            </a:r>
            <a:r>
              <a:rPr kumimoji="0" lang="en-US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2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</a:t>
            </a:r>
            <a:endParaRPr kumimoji="0" lang="en-US" sz="25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photosynthesis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 ambient 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RuBP-limited photosynthesis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Rubisco-limited photosynthesis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681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Figure adapted from Moore et al. (1999)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PC&amp;E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RuBP-limited photosynthesis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Rubisco-limited photosynthesis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2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</a:t>
            </a:r>
            <a:r>
              <a:rPr kumimoji="0" lang="en-US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25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</a:t>
            </a:r>
            <a:endParaRPr kumimoji="0" lang="en-US" sz="25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photosynthesis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 ambient 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 photosynthesis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 elevated 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resource investment to photosynthetic enzymes increases leaf photosynthesis at lower photosynthetic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>
            <a:off x="7829230" y="2778340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Reduced photosynthetic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E751-DD70-0C03-B6B1-2F75725A1167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Increased net photosynthesis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Nitrogen limitation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2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09B94-4B09-CA86-0150-815FF627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701A91-CD3A-2E21-04F7-C3AAB3AD0C3D}"/>
              </a:ext>
            </a:extLst>
          </p:cNvPr>
          <p:cNvGrpSpPr/>
          <p:nvPr/>
        </p:nvGrpSpPr>
        <p:grpSpPr>
          <a:xfrm>
            <a:off x="1863787" y="1571626"/>
            <a:ext cx="7159501" cy="4449762"/>
            <a:chOff x="838200" y="2015516"/>
            <a:chExt cx="5100464" cy="3558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9453E6-3A72-12F8-2C6E-5461BFE1A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79" b="11753"/>
            <a:stretch/>
          </p:blipFill>
          <p:spPr>
            <a:xfrm>
              <a:off x="838200" y="2015516"/>
              <a:ext cx="5100464" cy="35580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DF4520-B415-586B-0831-130F034A061F}"/>
                </a:ext>
              </a:extLst>
            </p:cNvPr>
            <p:cNvSpPr/>
            <p:nvPr/>
          </p:nvSpPr>
          <p:spPr>
            <a:xfrm>
              <a:off x="2187742" y="2514600"/>
              <a:ext cx="630103" cy="608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27FF83E-A6A6-43C7-7C93-BBB739EC5227}"/>
              </a:ext>
            </a:extLst>
          </p:cNvPr>
          <p:cNvSpPr/>
          <p:nvPr/>
        </p:nvSpPr>
        <p:spPr>
          <a:xfrm>
            <a:off x="6697147" y="2149078"/>
            <a:ext cx="1913454" cy="3287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B70F399-95CA-532C-F28E-11AD60395F05}"/>
              </a:ext>
            </a:extLst>
          </p:cNvPr>
          <p:cNvSpPr/>
          <p:nvPr/>
        </p:nvSpPr>
        <p:spPr>
          <a:xfrm>
            <a:off x="8688908" y="2101056"/>
            <a:ext cx="222919" cy="186539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DD64A62-2174-2EE1-C2D7-FDB2E660FE4A}"/>
              </a:ext>
            </a:extLst>
          </p:cNvPr>
          <p:cNvSpPr/>
          <p:nvPr/>
        </p:nvSpPr>
        <p:spPr>
          <a:xfrm>
            <a:off x="8688909" y="3966455"/>
            <a:ext cx="222919" cy="154137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F578C-E8C6-CD73-9480-1751FFE85E9D}"/>
              </a:ext>
            </a:extLst>
          </p:cNvPr>
          <p:cNvSpPr txBox="1"/>
          <p:nvPr/>
        </p:nvSpPr>
        <p:spPr>
          <a:xfrm>
            <a:off x="9033863" y="2575992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Carbon sink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(Flux in &gt; flux out)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ED09F-83F2-5A9C-EDC7-F93E1F8142E0}"/>
              </a:ext>
            </a:extLst>
          </p:cNvPr>
          <p:cNvSpPr txBox="1"/>
          <p:nvPr/>
        </p:nvSpPr>
        <p:spPr>
          <a:xfrm>
            <a:off x="8990137" y="4413976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Carbon source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(Flux in &lt; flux out)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1ABD972E-45AA-2DBE-C5C5-8E73138F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Terrestrial biosphere model carbon flux simulations converge under past environmental conditions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34D298-A71C-3220-5E0F-E5FD77DD67E9}"/>
              </a:ext>
            </a:extLst>
          </p:cNvPr>
          <p:cNvSpPr txBox="1"/>
          <p:nvPr/>
        </p:nvSpPr>
        <p:spPr>
          <a:xfrm>
            <a:off x="9033863" y="6582975"/>
            <a:ext cx="3236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cs typeface="Arial" panose="020B0604020202020204" pitchFamily="34" charset="0"/>
              </a:rPr>
              <a:t>Friedlingstein</a:t>
            </a:r>
            <a:r>
              <a:rPr lang="en-US" sz="1200" dirty="0">
                <a:cs typeface="Arial" panose="020B0604020202020204" pitchFamily="34" charset="0"/>
              </a:rPr>
              <a:t> et al. (2014) </a:t>
            </a:r>
            <a:r>
              <a:rPr lang="en-US" sz="1200" i="1" dirty="0">
                <a:cs typeface="Arial" panose="020B0604020202020204" pitchFamily="34" charset="0"/>
              </a:rPr>
              <a:t>Journal of Climate</a:t>
            </a:r>
            <a:endParaRPr lang="en-US" sz="1200" dirty="0"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6256-4579-F1E9-1E50-33BB760FD021}"/>
              </a:ext>
            </a:extLst>
          </p:cNvPr>
          <p:cNvCxnSpPr>
            <a:cxnSpLocks/>
          </p:cNvCxnSpPr>
          <p:nvPr/>
        </p:nvCxnSpPr>
        <p:spPr>
          <a:xfrm flipV="1">
            <a:off x="3571873" y="3966449"/>
            <a:ext cx="7617743" cy="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58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 leaf N derived from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/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F5616-0F06-714E-838D-4B546A5EA19D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97932-9DB8-7648-AAD2-58C8E51E3540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/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5F018-C8CE-8A4F-8C23-ADB8D0ADADED}"/>
              </a:ext>
            </a:extLst>
          </p:cNvPr>
          <p:cNvSpPr txBox="1"/>
          <p:nvPr/>
        </p:nvSpPr>
        <p:spPr>
          <a:xfrm>
            <a:off x="10517596" y="39023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700D1-AB30-9349-ACD1-A625D0D89CEF}"/>
              </a:ext>
            </a:extLst>
          </p:cNvPr>
          <p:cNvSpPr txBox="1"/>
          <p:nvPr/>
        </p:nvSpPr>
        <p:spPr>
          <a:xfrm>
            <a:off x="10594148" y="418861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/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BB4F4D-04E3-5640-8239-38193DEB9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9C94F9-E4DA-0A4A-8773-FE80DC25501B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CEB1F-B946-5341-A124-35DD72573955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/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7D9CCEA-0096-4F45-A8A8-754080C9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942269" y="3508371"/>
            <a:ext cx="1963542" cy="119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42001-B854-394D-9BD8-0C51FF639EAF}"/>
              </a:ext>
            </a:extLst>
          </p:cNvPr>
          <p:cNvSpPr txBox="1"/>
          <p:nvPr/>
        </p:nvSpPr>
        <p:spPr>
          <a:xfrm>
            <a:off x="10661374" y="398532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90773-5025-3B44-ABDC-4F9D5D1D7FF4}"/>
              </a:ext>
            </a:extLst>
          </p:cNvPr>
          <p:cNvSpPr txBox="1"/>
          <p:nvPr/>
        </p:nvSpPr>
        <p:spPr>
          <a:xfrm>
            <a:off x="10737926" y="427158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 r="22587"/>
          <a:stretch/>
        </p:blipFill>
        <p:spPr>
          <a:xfrm>
            <a:off x="3138377" y="1774844"/>
            <a:ext cx="4735623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/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F7FE9E9-69DA-D049-8D2B-CCF08443E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F5E-D483-40CF-C14D-6F599784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the percent of leaf nitrogen content derived from the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5988-471B-C96A-1355-78E836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1772E910-B007-1692-E900-E53CA9E1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8" t="49785" r="22058" b="131"/>
          <a:stretch/>
        </p:blipFill>
        <p:spPr>
          <a:xfrm>
            <a:off x="2920580" y="2010974"/>
            <a:ext cx="5016138" cy="4345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E2D69-FB92-9FEB-B286-B2A972CD64A3}"/>
              </a:ext>
            </a:extLst>
          </p:cNvPr>
          <p:cNvSpPr/>
          <p:nvPr/>
        </p:nvSpPr>
        <p:spPr>
          <a:xfrm>
            <a:off x="2920580" y="2010974"/>
            <a:ext cx="519306" cy="63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69B64190-611A-F578-DCEA-430A1BB47E36}"/>
              </a:ext>
            </a:extLst>
          </p:cNvPr>
          <p:cNvGraphicFramePr>
            <a:graphicFrameLocks noGrp="1"/>
          </p:cNvGraphicFramePr>
          <p:nvPr/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1F309FC-A118-F845-8A98-E1D1AB840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8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27E5-5961-B240-3BC2-EE30197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photosynthetic capacity, </a:t>
            </a:r>
            <a:r>
              <a:rPr lang="en-US" u="sng" dirty="0"/>
              <a:t>but only in uninoculated plants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2844-2956-ECDE-21AE-5C7275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4257F790-2730-EC45-90A6-CE225A21E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44" b="50000"/>
          <a:stretch/>
        </p:blipFill>
        <p:spPr>
          <a:xfrm>
            <a:off x="1794164" y="1810554"/>
            <a:ext cx="7696200" cy="4425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6BA95-D479-7A48-9B51-D15387229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441873" y="3167702"/>
            <a:ext cx="2590801" cy="11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09B94-4B09-CA86-0150-815FF627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701A91-CD3A-2E21-04F7-C3AAB3AD0C3D}"/>
              </a:ext>
            </a:extLst>
          </p:cNvPr>
          <p:cNvGrpSpPr/>
          <p:nvPr/>
        </p:nvGrpSpPr>
        <p:grpSpPr>
          <a:xfrm>
            <a:off x="1863787" y="1571626"/>
            <a:ext cx="7159501" cy="4449762"/>
            <a:chOff x="838200" y="2015516"/>
            <a:chExt cx="5100464" cy="3558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9453E6-3A72-12F8-2C6E-5461BFE1A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79" b="11753"/>
            <a:stretch/>
          </p:blipFill>
          <p:spPr>
            <a:xfrm>
              <a:off x="838200" y="2015516"/>
              <a:ext cx="5100464" cy="35580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DF4520-B415-586B-0831-130F034A061F}"/>
                </a:ext>
              </a:extLst>
            </p:cNvPr>
            <p:cNvSpPr/>
            <p:nvPr/>
          </p:nvSpPr>
          <p:spPr>
            <a:xfrm>
              <a:off x="2187742" y="2514600"/>
              <a:ext cx="630103" cy="608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B70F399-95CA-532C-F28E-11AD60395F05}"/>
              </a:ext>
            </a:extLst>
          </p:cNvPr>
          <p:cNvSpPr/>
          <p:nvPr/>
        </p:nvSpPr>
        <p:spPr>
          <a:xfrm>
            <a:off x="8688908" y="2101056"/>
            <a:ext cx="222919" cy="186539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DD64A62-2174-2EE1-C2D7-FDB2E660FE4A}"/>
              </a:ext>
            </a:extLst>
          </p:cNvPr>
          <p:cNvSpPr/>
          <p:nvPr/>
        </p:nvSpPr>
        <p:spPr>
          <a:xfrm>
            <a:off x="8688909" y="3966455"/>
            <a:ext cx="222919" cy="154137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AA9E78C-EB2E-4F5F-2B62-8075181D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However, model simulations exhibit strong divergence under future environments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8CD73C-D9F8-FD3B-157E-59E73CDD1895}"/>
              </a:ext>
            </a:extLst>
          </p:cNvPr>
          <p:cNvSpPr/>
          <p:nvPr/>
        </p:nvSpPr>
        <p:spPr>
          <a:xfrm>
            <a:off x="6659625" y="2064563"/>
            <a:ext cx="1946398" cy="34575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F175-B048-F493-FC64-D1331CAA6D64}"/>
              </a:ext>
            </a:extLst>
          </p:cNvPr>
          <p:cNvSpPr txBox="1"/>
          <p:nvPr/>
        </p:nvSpPr>
        <p:spPr>
          <a:xfrm>
            <a:off x="9033863" y="6582975"/>
            <a:ext cx="3236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Friedlingstein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(2014)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Climate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88DC7-34D0-4DC8-E607-9C3810ED000C}"/>
              </a:ext>
            </a:extLst>
          </p:cNvPr>
          <p:cNvSpPr txBox="1"/>
          <p:nvPr/>
        </p:nvSpPr>
        <p:spPr>
          <a:xfrm>
            <a:off x="9033863" y="2575992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Carbon sink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(Flux in &gt; flux out)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06ADD-E7DB-BA75-F622-8D5AAB462895}"/>
              </a:ext>
            </a:extLst>
          </p:cNvPr>
          <p:cNvSpPr txBox="1"/>
          <p:nvPr/>
        </p:nvSpPr>
        <p:spPr>
          <a:xfrm>
            <a:off x="8990137" y="4413976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Carbon source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(Flux in &lt; flux out)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9440ED-269B-9739-0E92-D9909D5567EA}"/>
              </a:ext>
            </a:extLst>
          </p:cNvPr>
          <p:cNvCxnSpPr>
            <a:cxnSpLocks/>
          </p:cNvCxnSpPr>
          <p:nvPr/>
        </p:nvCxnSpPr>
        <p:spPr>
          <a:xfrm flipV="1">
            <a:off x="3571873" y="3966449"/>
            <a:ext cx="7617743" cy="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361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EAB-4C78-EC13-1126-6E07A27A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total biomass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in uninoculated plants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A0739-2381-91AF-1B4F-A8FFF34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A6F37-7912-2F43-8F88-582D0D7E6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327413" y="3269375"/>
            <a:ext cx="2590801" cy="1188325"/>
          </a:xfrm>
          <a:prstGeom prst="rect">
            <a:avLst/>
          </a:prstGeom>
        </p:spPr>
      </p:pic>
      <p:pic>
        <p:nvPicPr>
          <p:cNvPr id="10" name="Picture 9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C05E2EB-CF8D-694A-A1FB-CA021FF6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68" b="50000"/>
          <a:stretch/>
        </p:blipFill>
        <p:spPr>
          <a:xfrm>
            <a:off x="1491093" y="1828800"/>
            <a:ext cx="7836320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CAEB8F-629C-4177-EC30-C30B422E9BA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9A37F5-5B80-CF67-5F92-C507BBD6A017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85E86-EEF5-EC22-F2D4-0CE75F2A80C3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FB305-3F93-6E26-473A-E708E092E0D0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35382-3781-1221-DDD7-D5A281499D3E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4159A2-8B26-8D4E-A017-E4841570EBAA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95648-2D87-3F05-EC13-388C07FF3888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DB1880-FD8C-77B1-B7A1-9557BB7CEA65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79DA3D-B860-4E8F-2C26-283781F03AE3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488531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B35473-280C-E043-9392-7E81C6743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D2EBA9-D047-7DC4-42B7-0F3BBBED0AC6}"/>
              </a:ext>
            </a:extLst>
          </p:cNvPr>
          <p:cNvCxnSpPr>
            <a:stCxn id="13" idx="3"/>
            <a:endCxn id="23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59807B-4796-3C89-7C9A-8A1AA8C40BBC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F84869-8180-0385-D49B-0D94245B8411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14A9A5-8FC2-E034-B98C-7BA501B17364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94B147-19D9-BA52-2170-4CE1D3B26857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79299-DF76-3688-BEC7-9D5C12DFC36E}"/>
              </a:ext>
            </a:extLst>
          </p:cNvPr>
          <p:cNvCxnSpPr/>
          <p:nvPr/>
        </p:nvCxnSpPr>
        <p:spPr>
          <a:xfrm flipV="1">
            <a:off x="8935016" y="3462433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1CFD3E-0792-2022-44BD-425D7B24A7B1}"/>
              </a:ext>
            </a:extLst>
          </p:cNvPr>
          <p:cNvCxnSpPr/>
          <p:nvPr/>
        </p:nvCxnSpPr>
        <p:spPr>
          <a:xfrm flipV="1">
            <a:off x="9259873" y="4031984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DF18B-AF0C-8CAD-C3CF-36C1A3C20651}"/>
              </a:ext>
            </a:extLst>
          </p:cNvPr>
          <p:cNvSpPr/>
          <p:nvPr/>
        </p:nvSpPr>
        <p:spPr>
          <a:xfrm>
            <a:off x="8325237" y="5083723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908D97-AA98-7EB4-0273-715D4B79778B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eCO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C8C2E8-07C5-3D3D-6356-317A50AD3A65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A2F56-7CDE-E56C-49A2-D51A19116059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B4545F-1830-5BCC-6F71-D8DA2CC52AD1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6C91-F2F1-4760-89CB-1DF1F1D97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903813" cy="659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</a:rPr>
              <a:t>Acknowledgements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9D028-F483-41D8-9A3C-06F17943A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4" r="18140"/>
          <a:stretch/>
        </p:blipFill>
        <p:spPr>
          <a:xfrm rot="5400000">
            <a:off x="49024" y="-49025"/>
            <a:ext cx="4515954" cy="4614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03AF8F-3960-4528-9E56-BBACD16501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3" b="2"/>
          <a:stretch/>
        </p:blipFill>
        <p:spPr>
          <a:xfrm>
            <a:off x="4705442" y="-1"/>
            <a:ext cx="2829214" cy="218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29E61-B1F9-468F-A84B-EE980248D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0" r="4" b="12024"/>
          <a:stretch/>
        </p:blipFill>
        <p:spPr>
          <a:xfrm>
            <a:off x="4705442" y="2274491"/>
            <a:ext cx="2825496" cy="2241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A0E3A-6DF9-4E0C-BA7E-6DDA8ECA40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3" r="3" b="14929"/>
          <a:stretch/>
        </p:blipFill>
        <p:spPr>
          <a:xfrm>
            <a:off x="-3717" y="4616536"/>
            <a:ext cx="2829212" cy="2241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F3BC0-5F5F-4FD1-88BF-95D153EB1C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50"/>
          <a:stretch/>
        </p:blipFill>
        <p:spPr>
          <a:xfrm>
            <a:off x="2913221" y="4607393"/>
            <a:ext cx="4614002" cy="2250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1AA2E-BB94-4A89-B8F4-F3E417B38987}"/>
              </a:ext>
            </a:extLst>
          </p:cNvPr>
          <p:cNvSpPr txBox="1"/>
          <p:nvPr/>
        </p:nvSpPr>
        <p:spPr>
          <a:xfrm>
            <a:off x="8017254" y="1443985"/>
            <a:ext cx="3336546" cy="5335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Undergraduate Researchers:</a:t>
            </a:r>
          </a:p>
          <a:p>
            <a:pPr marL="571500" indent="-22701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Josh Gutierrez</a:t>
            </a:r>
          </a:p>
          <a:p>
            <a:pPr marL="571500" indent="-22701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Jorge Ochoa</a:t>
            </a:r>
          </a:p>
          <a:p>
            <a:pPr marL="571500" indent="-22701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Austin Cooper</a:t>
            </a:r>
          </a:p>
          <a:p>
            <a:pPr marL="571500" indent="-22701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Mahum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Haque</a:t>
            </a:r>
          </a:p>
          <a:p>
            <a:pPr marL="571500" indent="-22701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Angel Barron</a:t>
            </a:r>
          </a:p>
          <a:p>
            <a:pPr marL="571500" indent="-22701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Leah Ortiz</a:t>
            </a:r>
          </a:p>
          <a:p>
            <a:pPr marL="571500" indent="-22701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Kobe Young</a:t>
            </a:r>
          </a:p>
          <a:p>
            <a:pPr marL="571500" indent="-22701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Dave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Baychoo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227013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Zachary Bailey</a:t>
            </a:r>
          </a:p>
          <a:p>
            <a:pPr marL="7938"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38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Members of the Schwilk and van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Gestel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  <a:p>
            <a:pPr marL="7938"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38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Dr. Paxton Payton (USDA)</a:t>
            </a:r>
          </a:p>
        </p:txBody>
      </p:sp>
    </p:spTree>
    <p:extLst>
      <p:ext uri="{BB962C8B-B14F-4D97-AF65-F5344CB8AC3E}">
        <p14:creationId xmlns:p14="http://schemas.microsoft.com/office/powerpoint/2010/main" val="2728098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41123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34315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44" y="2875112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105" y="4891706"/>
            <a:ext cx="1719643" cy="18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755" y="188378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004" y="4824564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4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243272" y="2248281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09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72338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b="5778"/>
          <a:stretch/>
        </p:blipFill>
        <p:spPr>
          <a:xfrm>
            <a:off x="4373005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18689" y="4266556"/>
            <a:ext cx="1723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Kelley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80592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572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123531" y="4247155"/>
            <a:ext cx="171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Kieran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0" y="6319270"/>
            <a:ext cx="19784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Zinny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Ezekannagha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311709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2025182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374010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8" t="6329" r="4308" b="15342"/>
          <a:stretch/>
        </p:blipFill>
        <p:spPr>
          <a:xfrm>
            <a:off x="4373005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57499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UG student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A551A7-3A1C-3629-5D64-ED0201F7BB6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7103"/>
          <a:stretch/>
        </p:blipFill>
        <p:spPr>
          <a:xfrm>
            <a:off x="2442836" y="2807596"/>
            <a:ext cx="1273937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DED2E-AAD6-527E-8C23-8C0617B8A0F0}"/>
              </a:ext>
            </a:extLst>
          </p:cNvPr>
          <p:cNvSpPr txBox="1"/>
          <p:nvPr/>
        </p:nvSpPr>
        <p:spPr>
          <a:xfrm>
            <a:off x="1823690" y="4247155"/>
            <a:ext cx="256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Lizz Waring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 extraordinaire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E23D32-D188-B7F4-542E-AE202E74728D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t="2482" b="11355"/>
          <a:stretch/>
        </p:blipFill>
        <p:spPr>
          <a:xfrm>
            <a:off x="313270" y="4845924"/>
            <a:ext cx="1325880" cy="15397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28A2-2DDF-37B7-0C50-7D3DFE87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This divergence may be due to a poor understanding of the mechanisms that drive processes that regulate C and N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F3AF1-3CD5-B0D7-54DA-7FC7BB55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17" y="1982803"/>
            <a:ext cx="8717166" cy="4090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E907C-A48F-5E21-952D-F30026564C1A}"/>
              </a:ext>
            </a:extLst>
          </p:cNvPr>
          <p:cNvSpPr txBox="1"/>
          <p:nvPr/>
        </p:nvSpPr>
        <p:spPr>
          <a:xfrm>
            <a:off x="9481001" y="6581001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Stocker et al. (2024)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New Phytologist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38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17A22-F8BD-1D80-E695-09B883523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4FA1-66E1-256A-2326-D4C30E0C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This divergence may be due to a poor understanding of the  mechanisms that drive processes that regulate C and N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FF377-2B35-8162-9757-025DCC23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17" y="1982803"/>
            <a:ext cx="8717166" cy="4090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4FF54-98E8-C1EF-BC57-F55B7D7A6616}"/>
              </a:ext>
            </a:extLst>
          </p:cNvPr>
          <p:cNvSpPr txBox="1"/>
          <p:nvPr/>
        </p:nvSpPr>
        <p:spPr>
          <a:xfrm>
            <a:off x="9481001" y="6581001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Stocker et al. (2024)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New Phytologist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BE36B-02F9-CFE0-CCA7-789B427442CB}"/>
              </a:ext>
            </a:extLst>
          </p:cNvPr>
          <p:cNvSpPr/>
          <p:nvPr/>
        </p:nvSpPr>
        <p:spPr>
          <a:xfrm>
            <a:off x="2508738" y="2649414"/>
            <a:ext cx="1016000" cy="2446217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1A5AC-285A-8D1E-3752-524BF6ED04FE}"/>
              </a:ext>
            </a:extLst>
          </p:cNvPr>
          <p:cNvSpPr/>
          <p:nvPr/>
        </p:nvSpPr>
        <p:spPr>
          <a:xfrm>
            <a:off x="6310639" y="2805062"/>
            <a:ext cx="957669" cy="2525030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9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1DB48-0230-F0C3-3BC6-A52C832A7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72A6D-EACF-5E21-4FBE-F7C1A146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ED3DA-3EBA-ED5C-F051-B09DF662F9D3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5F371FA-764A-ED6E-F491-40453EBE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N uptake </a:t>
            </a:r>
            <a:r>
              <a:rPr lang="en-US" sz="3200" dirty="0">
                <a:cs typeface="Arial" panose="020B0604020202020204" pitchFamily="34" charset="0"/>
              </a:rPr>
              <a:t>and </a:t>
            </a:r>
            <a:r>
              <a:rPr lang="en-US" sz="3200" b="1" dirty="0">
                <a:cs typeface="Arial" panose="020B0604020202020204" pitchFamily="34" charset="0"/>
              </a:rPr>
              <a:t>photosynthesis</a:t>
            </a:r>
            <a:r>
              <a:rPr lang="en-US" sz="3200" dirty="0">
                <a:cs typeface="Arial" panose="020B0604020202020204" pitchFamily="34" charset="0"/>
              </a:rPr>
              <a:t> are two processes in terrestrial ecosystems where C and N are coupled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74DF23B4-1AB9-D8CB-A602-4F4C35CBA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342E0-6680-28FB-7F2C-6D32EC402C68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BF468B-07DC-62CA-C495-635C9C7134F7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3160E1-7ABD-7841-37ED-5B64819E1D31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DD415E-B6D0-423D-4F4D-F05AB2A30BE6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B1D809-C279-32F6-A1C6-DD5AFA331B5A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CF6AF3AA-4FE4-497A-75DC-401C7D8FB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36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3246</Words>
  <Application>Microsoft Macintosh PowerPoint</Application>
  <PresentationFormat>Widescreen</PresentationFormat>
  <Paragraphs>614</Paragraphs>
  <Slides>64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Aptos</vt:lpstr>
      <vt:lpstr>Aptos Display</vt:lpstr>
      <vt:lpstr>Arial</vt:lpstr>
      <vt:lpstr>Calibri</vt:lpstr>
      <vt:lpstr>Office Theme</vt:lpstr>
      <vt:lpstr>1_Office Theme</vt:lpstr>
      <vt:lpstr>Understanding the role of nitrogen availability and acquisition strategy on plant responses to global change</vt:lpstr>
      <vt:lpstr>PowerPoint Presentation</vt:lpstr>
      <vt:lpstr>PowerPoint Presentation</vt:lpstr>
      <vt:lpstr>PowerPoint Presentation</vt:lpstr>
      <vt:lpstr>Terrestrial biosphere model carbon flux simulations converge under past environmental conditions</vt:lpstr>
      <vt:lpstr>However, model simulations exhibit strong divergence under future environments </vt:lpstr>
      <vt:lpstr>This divergence may be due to a poor understanding of the mechanisms that drive processes that regulate C and N cycles</vt:lpstr>
      <vt:lpstr>This divergence may be due to a poor understanding of the  mechanisms that drive processes that regulate C and N cycles</vt:lpstr>
      <vt:lpstr>N uptake and photosynthesis are two processes in terrestrial ecosystems where C and N are coupled</vt:lpstr>
      <vt:lpstr>N uptake and photosynthesis are two processes in terrestrial ecosystems where C and N are coupled</vt:lpstr>
      <vt:lpstr>N uptake and photosynthesis are two processes in terrestrial ecosystems where C and N are coupled</vt:lpstr>
      <vt:lpstr>N uptake and photosynthesis are two processes in terrestrial ecosystems where C and N are coupled</vt:lpstr>
      <vt:lpstr>N uptake and photosynthesis are two processes in terrestrial ecosystems where C and N are coupled</vt:lpstr>
      <vt:lpstr>N uptake and photosynthesis are two processes in terrestrial ecosystems where C and N are coupled</vt:lpstr>
      <vt:lpstr>How is the relationship between belowground C allocation and plant N uptake influenced by global change?</vt:lpstr>
      <vt:lpstr>Plants must allocate carbon belowground to acquire nutrients, implying that there is an inherent carbon cost of acquiring nitrogen</vt:lpstr>
      <vt:lpstr>Increasing soil nitrogen availability may decrease costs to acquire nitrogen due to increased per-root nitrogen uptake</vt:lpstr>
      <vt:lpstr>Increasing soil nitrogen availability may decrease costs to acquire nitrogen due to increased per-root nitrogen uptake</vt:lpstr>
      <vt:lpstr>Carbon costs to acquire nitrogen decrease with increasing fertilization</vt:lpstr>
      <vt:lpstr>Carbon costs to acquire nitrogen decrease with increasing fertilization</vt:lpstr>
      <vt:lpstr>Increasing nitrogen availability decreases carbon costs to acquire nitrogen in the field, too!</vt:lpstr>
      <vt:lpstr>Effects of nitrogen availability on costs to acquire nitrogen may depend on acquisition strategy</vt:lpstr>
      <vt:lpstr>Effects of nitrogen availability on costs to acquire nitrogen may depend on acquisition strategy</vt:lpstr>
      <vt:lpstr>Resource optimization: plants may switch dominant mode of nitrogen acquisition if one strategy becomes less costly</vt:lpstr>
      <vt:lpstr>Increasing nitrogen fertilization decreases carbon costs to acquire nitrogen less strongly in the N-fixing species</vt:lpstr>
      <vt:lpstr>Soybean invested more strongly in direct uptake pathways with increasing nitrogen fertilization (relative to N fixation)</vt:lpstr>
      <vt:lpstr>Similar responses are observed when species differences in growth form/duration are controlled!</vt:lpstr>
      <vt:lpstr>Factors that increase demand for building photosynthetic enzymes (e.g., light) may increase the carbon cost to acquire nitrogen</vt:lpstr>
      <vt:lpstr>Increasing light availability increases carbon costs to acquire nitrogen</vt:lpstr>
      <vt:lpstr>Increasing atmospheric CO2 concentrations also increase carbon costs to acquire nitrogen</vt:lpstr>
      <vt:lpstr>Main takeaways</vt:lpstr>
      <vt:lpstr>Main takeaways</vt:lpstr>
      <vt:lpstr>Main takeaways</vt:lpstr>
      <vt:lpstr>Models rarely include schemes for simulating plant N uptake through its relationship with belowground C allocation</vt:lpstr>
      <vt:lpstr>What is the role of N availability on plant photosynthetic responses to global change?</vt:lpstr>
      <vt:lpstr>PowerPoint Presentation</vt:lpstr>
      <vt:lpstr>PowerPoint Presentation</vt:lpstr>
      <vt:lpstr>Plants grown under elevated CO2 exhibit reductions in photosynthetic capacity</vt:lpstr>
      <vt:lpstr>Reduced photosynthetic capacity under elevated CO2 often corresponds with increased whole-plant growth</vt:lpstr>
      <vt:lpstr>Some have hypothesized that nitrogen availability regulates plant responses to elevated CO2</vt:lpstr>
      <vt:lpstr>Some have hypothesized that nitrogen availability regulates plant responses to elevated CO2</vt:lpstr>
      <vt:lpstr>Some have hypothesized that nitrogen availability regulates plant responses to elevated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photosynthetic capacity</vt:lpstr>
      <vt:lpstr>PowerPoint Presentation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Increasing fertilization decreased the percent of leaf nitrogen content derived from the atmosphere</vt:lpstr>
      <vt:lpstr>Conclusions</vt:lpstr>
      <vt:lpstr>Increasing fertilization increased photosynthetic capacity, but only in uninoculated plants</vt:lpstr>
      <vt:lpstr>Increasing fertilization increased total biomass more strongly in uninoculated plants </vt:lpstr>
      <vt:lpstr>Conclusions</vt:lpstr>
      <vt:lpstr>Conclusions</vt:lpstr>
      <vt:lpstr>Acknowledgements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2</cp:revision>
  <dcterms:created xsi:type="dcterms:W3CDTF">2024-10-29T13:53:14Z</dcterms:created>
  <dcterms:modified xsi:type="dcterms:W3CDTF">2024-10-29T15:47:30Z</dcterms:modified>
</cp:coreProperties>
</file>